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71" r:id="rId2"/>
    <p:sldId id="272" r:id="rId3"/>
    <p:sldId id="256" r:id="rId4"/>
    <p:sldId id="257" r:id="rId5"/>
    <p:sldId id="258" r:id="rId6"/>
    <p:sldId id="259" r:id="rId7"/>
    <p:sldId id="260" r:id="rId8"/>
    <p:sldId id="261" r:id="rId9"/>
    <p:sldId id="262" r:id="rId10"/>
    <p:sldId id="270" r:id="rId11"/>
    <p:sldId id="273" r:id="rId12"/>
    <p:sldId id="263" r:id="rId13"/>
    <p:sldId id="264" r:id="rId14"/>
    <p:sldId id="265" r:id="rId15"/>
    <p:sldId id="266" r:id="rId16"/>
    <p:sldId id="267" r:id="rId1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User" initials="U" lastIdx="1" clrIdx="0">
    <p:extLst>
      <p:ext uri="{19B8F6BF-5375-455C-9EA6-DF929625EA0E}">
        <p15:presenceInfo xmlns:p15="http://schemas.microsoft.com/office/powerpoint/2012/main" userId="Use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84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1F72004-30E8-41E8-906D-17139E24933B}" type="doc">
      <dgm:prSet loTypeId="urn:microsoft.com/office/officeart/2005/8/layout/pyramid2" loCatId="list" qsTypeId="urn:microsoft.com/office/officeart/2005/8/quickstyle/simple1" qsCatId="simple" csTypeId="urn:microsoft.com/office/officeart/2005/8/colors/accent1_2" csCatId="accent1" phldr="1"/>
      <dgm:spPr/>
    </dgm:pt>
    <dgm:pt modelId="{94D2FBAD-34EB-440D-B99C-C1CBCDBFDADF}">
      <dgm:prSet phldrT="[Text]" custT="1"/>
      <dgm:spPr>
        <a:solidFill>
          <a:schemeClr val="bg1">
            <a:lumMod val="95000"/>
            <a:alpha val="90000"/>
          </a:schemeClr>
        </a:solidFill>
        <a:ln>
          <a:solidFill>
            <a:schemeClr val="bg1"/>
          </a:solidFill>
        </a:ln>
        <a:scene3d>
          <a:camera prst="orthographicFront"/>
          <a:lightRig rig="threePt" dir="t"/>
        </a:scene3d>
        <a:sp3d extrusionH="146050">
          <a:bevelT w="165100" h="114300" prst="convex"/>
          <a:bevelB w="120650" h="101600" prst="angle"/>
          <a:extrusionClr>
            <a:schemeClr val="bg1"/>
          </a:extrusionClr>
        </a:sp3d>
      </dgm:spPr>
      <dgm:t>
        <a:bodyPr/>
        <a:lstStyle/>
        <a:p>
          <a:pPr algn="l"/>
          <a:r>
            <a: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     </a:t>
          </a:r>
          <a:r>
            <a:rPr lang="bn-BD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 প্রচুরক</a:t>
          </a:r>
          <a:r>
            <a: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bn-BD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কী তা বলতে ও লিখতে  পারবে</a:t>
          </a:r>
          <a:endParaRPr lang="en-US" sz="3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775A8980-7279-46DA-94CA-6664DA3F34E0}" type="parTrans" cxnId="{8ED596D4-90E0-44F0-8503-1E789DEF50BC}">
      <dgm:prSet/>
      <dgm:spPr/>
      <dgm:t>
        <a:bodyPr/>
        <a:lstStyle/>
        <a:p>
          <a:endParaRPr lang="en-US" sz="180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F4AD8378-2797-4F78-8F21-B283EC5C97C3}" type="sibTrans" cxnId="{8ED596D4-90E0-44F0-8503-1E789DEF50BC}">
      <dgm:prSet/>
      <dgm:spPr/>
      <dgm:t>
        <a:bodyPr/>
        <a:lstStyle/>
        <a:p>
          <a:endParaRPr lang="en-US" sz="180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DF6EB703-1491-46E2-B8E3-5DDB97DFFEF2}">
      <dgm:prSet phldrT="[Text]" custT="1"/>
      <dgm:spPr>
        <a:solidFill>
          <a:schemeClr val="bg1">
            <a:lumMod val="95000"/>
            <a:alpha val="90000"/>
          </a:schemeClr>
        </a:solidFill>
        <a:ln>
          <a:solidFill>
            <a:schemeClr val="bg1"/>
          </a:solidFill>
        </a:ln>
        <a:scene3d>
          <a:camera prst="orthographicFront"/>
          <a:lightRig rig="threePt" dir="t"/>
        </a:scene3d>
        <a:sp3d>
          <a:bevelT w="184150" h="152400" prst="convex"/>
        </a:sp3d>
      </dgm:spPr>
      <dgm:t>
        <a:bodyPr/>
        <a:lstStyle/>
        <a:p>
          <a:pPr algn="l"/>
          <a:r>
            <a: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      </a:t>
          </a:r>
          <a:r>
            <a:rPr lang="bn-BD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অবিন্যস্ত উপাত্তের প্রচুরক এর সূত্র লিখতে পারবে।</a:t>
          </a:r>
          <a:endParaRPr lang="en-US" sz="3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FA2F1ABF-9066-41E8-A87E-300384E4DF19}" type="sibTrans" cxnId="{AE8486D3-19A5-48C4-9045-78E971E2E72A}">
      <dgm:prSet/>
      <dgm:spPr/>
      <dgm:t>
        <a:bodyPr/>
        <a:lstStyle/>
        <a:p>
          <a:endParaRPr lang="en-US" sz="180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A1C78567-7715-49E4-94A0-9A5FA06659FE}" type="parTrans" cxnId="{AE8486D3-19A5-48C4-9045-78E971E2E72A}">
      <dgm:prSet/>
      <dgm:spPr/>
      <dgm:t>
        <a:bodyPr/>
        <a:lstStyle/>
        <a:p>
          <a:endParaRPr lang="en-US" sz="180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56DD607A-B5D6-42B1-8B47-6CB30D8CCB13}">
      <dgm:prSet phldrT="[Text]" custT="1"/>
      <dgm:spPr>
        <a:solidFill>
          <a:schemeClr val="bg1">
            <a:lumMod val="95000"/>
            <a:alpha val="90000"/>
          </a:schemeClr>
        </a:solidFill>
        <a:ln>
          <a:solidFill>
            <a:schemeClr val="bg1"/>
          </a:solidFill>
        </a:ln>
        <a:scene3d>
          <a:camera prst="orthographicFront"/>
          <a:lightRig rig="threePt" dir="t"/>
        </a:scene3d>
        <a:sp3d>
          <a:bevelT w="184150" h="152400" prst="convex"/>
        </a:sp3d>
      </dgm:spPr>
      <dgm:t>
        <a:bodyPr/>
        <a:lstStyle/>
        <a:p>
          <a:pPr algn="l"/>
          <a:r>
            <a: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     </a:t>
          </a:r>
          <a:r>
            <a:rPr lang="bn-BD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অবিন্যস্ত উপাত্তের প্রচুরক নির্ণয় করতে পারবে।</a:t>
          </a:r>
          <a:endParaRPr lang="en-US" sz="3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CA0A3907-AB53-4741-BDBA-CA555E592023}" type="parTrans" cxnId="{77F53D8E-511A-46B8-AD29-B5062FD8D219}">
      <dgm:prSet/>
      <dgm:spPr/>
      <dgm:t>
        <a:bodyPr/>
        <a:lstStyle/>
        <a:p>
          <a:endParaRPr lang="en-US" sz="180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AEA25CC8-BF05-4500-8E81-0DE16303565D}" type="sibTrans" cxnId="{77F53D8E-511A-46B8-AD29-B5062FD8D219}">
      <dgm:prSet/>
      <dgm:spPr/>
      <dgm:t>
        <a:bodyPr/>
        <a:lstStyle/>
        <a:p>
          <a:endParaRPr lang="en-US" sz="180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1223520F-7FA3-4FA2-8727-39A91C24702E}" type="pres">
      <dgm:prSet presAssocID="{E1F72004-30E8-41E8-906D-17139E24933B}" presName="compositeShape" presStyleCnt="0">
        <dgm:presLayoutVars>
          <dgm:dir/>
          <dgm:resizeHandles/>
        </dgm:presLayoutVars>
      </dgm:prSet>
      <dgm:spPr/>
    </dgm:pt>
    <dgm:pt modelId="{5075F2CD-DD17-4606-99A2-36FBEFD0C9AC}" type="pres">
      <dgm:prSet presAssocID="{E1F72004-30E8-41E8-906D-17139E24933B}" presName="pyramid" presStyleLbl="node1" presStyleIdx="0" presStyleCnt="1" custScaleX="42869" custLinFactNeighborX="-30492"/>
      <dgm:spPr>
        <a:solidFill>
          <a:schemeClr val="tx1">
            <a:lumMod val="75000"/>
            <a:lumOff val="25000"/>
          </a:schemeClr>
        </a:solidFill>
        <a:ln>
          <a:solidFill>
            <a:srgbClr val="00B0F0"/>
          </a:solidFill>
        </a:ln>
        <a:scene3d>
          <a:camera prst="orthographicFront"/>
          <a:lightRig rig="threePt" dir="t"/>
        </a:scene3d>
        <a:sp3d>
          <a:bevelT w="330200" h="247650" prst="convex"/>
        </a:sp3d>
      </dgm:spPr>
    </dgm:pt>
    <dgm:pt modelId="{5AE57B00-EFEC-4E0A-A5CC-5311ACF03E8C}" type="pres">
      <dgm:prSet presAssocID="{E1F72004-30E8-41E8-906D-17139E24933B}" presName="theList" presStyleCnt="0"/>
      <dgm:spPr/>
    </dgm:pt>
    <dgm:pt modelId="{E02E0385-AAE2-43C5-9857-8DD2AA617CB5}" type="pres">
      <dgm:prSet presAssocID="{94D2FBAD-34EB-440D-B99C-C1CBCDBFDADF}" presName="aNode" presStyleLbl="fgAcc1" presStyleIdx="0" presStyleCnt="3" custScaleX="259773" custScaleY="1134888" custLinFactNeighborX="-1801">
        <dgm:presLayoutVars>
          <dgm:bulletEnabled val="1"/>
        </dgm:presLayoutVars>
      </dgm:prSet>
      <dgm:spPr/>
    </dgm:pt>
    <dgm:pt modelId="{5427145E-6E76-4DF6-BDD7-3F7B7FF8BAEF}" type="pres">
      <dgm:prSet presAssocID="{94D2FBAD-34EB-440D-B99C-C1CBCDBFDADF}" presName="aSpace" presStyleCnt="0"/>
      <dgm:spPr/>
    </dgm:pt>
    <dgm:pt modelId="{E6E7C052-1E8D-498E-8CA4-0E31728D4072}" type="pres">
      <dgm:prSet presAssocID="{DF6EB703-1491-46E2-B8E3-5DDB97DFFEF2}" presName="aNode" presStyleLbl="fgAcc1" presStyleIdx="1" presStyleCnt="3" custScaleX="263304" custScaleY="1134888" custLinFactY="300000" custLinFactNeighborY="394855">
        <dgm:presLayoutVars>
          <dgm:bulletEnabled val="1"/>
        </dgm:presLayoutVars>
      </dgm:prSet>
      <dgm:spPr/>
    </dgm:pt>
    <dgm:pt modelId="{949B1970-9E0B-41B9-9293-FBB69E086EB0}" type="pres">
      <dgm:prSet presAssocID="{DF6EB703-1491-46E2-B8E3-5DDB97DFFEF2}" presName="aSpace" presStyleCnt="0"/>
      <dgm:spPr/>
    </dgm:pt>
    <dgm:pt modelId="{28A3B400-099B-46E9-897D-C5A5A80980D0}" type="pres">
      <dgm:prSet presAssocID="{56DD607A-B5D6-42B1-8B47-6CB30D8CCB13}" presName="aNode" presStyleLbl="fgAcc1" presStyleIdx="2" presStyleCnt="3" custScaleX="263304" custScaleY="1134888" custLinFactY="433028" custLinFactNeighborY="500000">
        <dgm:presLayoutVars>
          <dgm:bulletEnabled val="1"/>
        </dgm:presLayoutVars>
      </dgm:prSet>
      <dgm:spPr/>
    </dgm:pt>
    <dgm:pt modelId="{6B130DB5-CB07-41C0-8D30-B3019A74BEB2}" type="pres">
      <dgm:prSet presAssocID="{56DD607A-B5D6-42B1-8B47-6CB30D8CCB13}" presName="aSpace" presStyleCnt="0"/>
      <dgm:spPr/>
    </dgm:pt>
  </dgm:ptLst>
  <dgm:cxnLst>
    <dgm:cxn modelId="{59677903-CB04-46A1-83E3-8BC28238E92F}" type="presOf" srcId="{56DD607A-B5D6-42B1-8B47-6CB30D8CCB13}" destId="{28A3B400-099B-46E9-897D-C5A5A80980D0}" srcOrd="0" destOrd="0" presId="urn:microsoft.com/office/officeart/2005/8/layout/pyramid2"/>
    <dgm:cxn modelId="{0BC71D18-3315-4667-8871-021B05C7C809}" type="presOf" srcId="{E1F72004-30E8-41E8-906D-17139E24933B}" destId="{1223520F-7FA3-4FA2-8727-39A91C24702E}" srcOrd="0" destOrd="0" presId="urn:microsoft.com/office/officeart/2005/8/layout/pyramid2"/>
    <dgm:cxn modelId="{914C6445-D0AB-408E-BF77-9C91B5A1A74A}" type="presOf" srcId="{94D2FBAD-34EB-440D-B99C-C1CBCDBFDADF}" destId="{E02E0385-AAE2-43C5-9857-8DD2AA617CB5}" srcOrd="0" destOrd="0" presId="urn:microsoft.com/office/officeart/2005/8/layout/pyramid2"/>
    <dgm:cxn modelId="{DC28AA87-36BC-4D66-987B-794D2102A9D3}" type="presOf" srcId="{DF6EB703-1491-46E2-B8E3-5DDB97DFFEF2}" destId="{E6E7C052-1E8D-498E-8CA4-0E31728D4072}" srcOrd="0" destOrd="0" presId="urn:microsoft.com/office/officeart/2005/8/layout/pyramid2"/>
    <dgm:cxn modelId="{77F53D8E-511A-46B8-AD29-B5062FD8D219}" srcId="{E1F72004-30E8-41E8-906D-17139E24933B}" destId="{56DD607A-B5D6-42B1-8B47-6CB30D8CCB13}" srcOrd="2" destOrd="0" parTransId="{CA0A3907-AB53-4741-BDBA-CA555E592023}" sibTransId="{AEA25CC8-BF05-4500-8E81-0DE16303565D}"/>
    <dgm:cxn modelId="{AE8486D3-19A5-48C4-9045-78E971E2E72A}" srcId="{E1F72004-30E8-41E8-906D-17139E24933B}" destId="{DF6EB703-1491-46E2-B8E3-5DDB97DFFEF2}" srcOrd="1" destOrd="0" parTransId="{A1C78567-7715-49E4-94A0-9A5FA06659FE}" sibTransId="{FA2F1ABF-9066-41E8-A87E-300384E4DF19}"/>
    <dgm:cxn modelId="{8ED596D4-90E0-44F0-8503-1E789DEF50BC}" srcId="{E1F72004-30E8-41E8-906D-17139E24933B}" destId="{94D2FBAD-34EB-440D-B99C-C1CBCDBFDADF}" srcOrd="0" destOrd="0" parTransId="{775A8980-7279-46DA-94CA-6664DA3F34E0}" sibTransId="{F4AD8378-2797-4F78-8F21-B283EC5C97C3}"/>
    <dgm:cxn modelId="{B9CC87EA-9539-4825-B901-AFDE6A10D521}" type="presParOf" srcId="{1223520F-7FA3-4FA2-8727-39A91C24702E}" destId="{5075F2CD-DD17-4606-99A2-36FBEFD0C9AC}" srcOrd="0" destOrd="0" presId="urn:microsoft.com/office/officeart/2005/8/layout/pyramid2"/>
    <dgm:cxn modelId="{CBAFE212-2B6C-4563-97A2-B7E8FAB19ADE}" type="presParOf" srcId="{1223520F-7FA3-4FA2-8727-39A91C24702E}" destId="{5AE57B00-EFEC-4E0A-A5CC-5311ACF03E8C}" srcOrd="1" destOrd="0" presId="urn:microsoft.com/office/officeart/2005/8/layout/pyramid2"/>
    <dgm:cxn modelId="{0396407A-768B-4AB2-97DD-2450C51FA4A5}" type="presParOf" srcId="{5AE57B00-EFEC-4E0A-A5CC-5311ACF03E8C}" destId="{E02E0385-AAE2-43C5-9857-8DD2AA617CB5}" srcOrd="0" destOrd="0" presId="urn:microsoft.com/office/officeart/2005/8/layout/pyramid2"/>
    <dgm:cxn modelId="{BBFE37F0-C46A-45E3-88C7-61B89E4EFF79}" type="presParOf" srcId="{5AE57B00-EFEC-4E0A-A5CC-5311ACF03E8C}" destId="{5427145E-6E76-4DF6-BDD7-3F7B7FF8BAEF}" srcOrd="1" destOrd="0" presId="urn:microsoft.com/office/officeart/2005/8/layout/pyramid2"/>
    <dgm:cxn modelId="{724ED91F-D4D3-4502-A00F-220A1ABBF0F7}" type="presParOf" srcId="{5AE57B00-EFEC-4E0A-A5CC-5311ACF03E8C}" destId="{E6E7C052-1E8D-498E-8CA4-0E31728D4072}" srcOrd="2" destOrd="0" presId="urn:microsoft.com/office/officeart/2005/8/layout/pyramid2"/>
    <dgm:cxn modelId="{00A89947-D2B2-46E7-9414-4E43DB528853}" type="presParOf" srcId="{5AE57B00-EFEC-4E0A-A5CC-5311ACF03E8C}" destId="{949B1970-9E0B-41B9-9293-FBB69E086EB0}" srcOrd="3" destOrd="0" presId="urn:microsoft.com/office/officeart/2005/8/layout/pyramid2"/>
    <dgm:cxn modelId="{D7F8E621-DB26-420F-AB2F-630A0D2B9FAD}" type="presParOf" srcId="{5AE57B00-EFEC-4E0A-A5CC-5311ACF03E8C}" destId="{28A3B400-099B-46E9-897D-C5A5A80980D0}" srcOrd="4" destOrd="0" presId="urn:microsoft.com/office/officeart/2005/8/layout/pyramid2"/>
    <dgm:cxn modelId="{F1A4BB18-FBCA-4AC5-AD59-B8C6C2D6C60D}" type="presParOf" srcId="{5AE57B00-EFEC-4E0A-A5CC-5311ACF03E8C}" destId="{6B130DB5-CB07-41C0-8D30-B3019A74BEB2}" srcOrd="5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075F2CD-DD17-4606-99A2-36FBEFD0C9AC}">
      <dsp:nvSpPr>
        <dsp:cNvPr id="0" name=""/>
        <dsp:cNvSpPr/>
      </dsp:nvSpPr>
      <dsp:spPr>
        <a:xfrm>
          <a:off x="304787" y="0"/>
          <a:ext cx="1992636" cy="4648200"/>
        </a:xfrm>
        <a:prstGeom prst="triangle">
          <a:avLst/>
        </a:prstGeom>
        <a:solidFill>
          <a:schemeClr val="tx1">
            <a:lumMod val="75000"/>
            <a:lumOff val="25000"/>
          </a:schemeClr>
        </a:solidFill>
        <a:ln w="12700" cap="flat" cmpd="sng" algn="ctr">
          <a:solidFill>
            <a:srgbClr val="00B0F0"/>
          </a:solidFill>
          <a:prstDash val="solid"/>
          <a:miter lim="800000"/>
        </a:ln>
        <a:effectLst/>
        <a:scene3d>
          <a:camera prst="orthographicFront"/>
          <a:lightRig rig="threePt" dir="t"/>
        </a:scene3d>
        <a:sp3d>
          <a:bevelT w="330200" h="247650" prst="convex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02E0385-AAE2-43C5-9857-8DD2AA617CB5}">
      <dsp:nvSpPr>
        <dsp:cNvPr id="0" name=""/>
        <dsp:cNvSpPr/>
      </dsp:nvSpPr>
      <dsp:spPr>
        <a:xfrm>
          <a:off x="250386" y="466693"/>
          <a:ext cx="7848599" cy="1224780"/>
        </a:xfrm>
        <a:prstGeom prst="roundRect">
          <a:avLst/>
        </a:prstGeom>
        <a:solidFill>
          <a:schemeClr val="bg1">
            <a:lumMod val="95000"/>
            <a:alpha val="90000"/>
          </a:schemeClr>
        </a:solidFill>
        <a:ln w="12700" cap="flat" cmpd="sng" algn="ctr">
          <a:solidFill>
            <a:schemeClr val="bg1"/>
          </a:solidFill>
          <a:prstDash val="solid"/>
          <a:miter lim="800000"/>
        </a:ln>
        <a:effectLst/>
        <a:scene3d>
          <a:camera prst="orthographicFront"/>
          <a:lightRig rig="threePt" dir="t"/>
        </a:scene3d>
        <a:sp3d extrusionH="146050">
          <a:bevelT w="165100" h="114300" prst="convex"/>
          <a:bevelB w="120650" h="101600" prst="angle"/>
          <a:extrusionClr>
            <a:schemeClr val="bg1"/>
          </a:extrusionClr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     </a:t>
          </a:r>
          <a:r>
            <a:rPr lang="bn-BD" sz="32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 প্রচুরক</a:t>
          </a:r>
          <a:r>
            <a:rPr lang="en-US" sz="32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bn-BD" sz="32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কী তা বলতে ও লিখতে  পারবে</a:t>
          </a:r>
          <a:endParaRPr lang="en-US" sz="32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310175" y="526482"/>
        <a:ext cx="7729021" cy="1105202"/>
      </dsp:txXfrm>
    </dsp:sp>
    <dsp:sp modelId="{E6E7C052-1E8D-498E-8CA4-0E31728D4072}">
      <dsp:nvSpPr>
        <dsp:cNvPr id="0" name=""/>
        <dsp:cNvSpPr/>
      </dsp:nvSpPr>
      <dsp:spPr>
        <a:xfrm>
          <a:off x="251458" y="2081993"/>
          <a:ext cx="7955282" cy="1224780"/>
        </a:xfrm>
        <a:prstGeom prst="roundRect">
          <a:avLst/>
        </a:prstGeom>
        <a:solidFill>
          <a:schemeClr val="bg1">
            <a:lumMod val="95000"/>
            <a:alpha val="90000"/>
          </a:schemeClr>
        </a:solidFill>
        <a:ln w="12700" cap="flat" cmpd="sng" algn="ctr">
          <a:solidFill>
            <a:schemeClr val="bg1"/>
          </a:solidFill>
          <a:prstDash val="solid"/>
          <a:miter lim="800000"/>
        </a:ln>
        <a:effectLst/>
        <a:scene3d>
          <a:camera prst="orthographicFront"/>
          <a:lightRig rig="threePt" dir="t"/>
        </a:scene3d>
        <a:sp3d>
          <a:bevelT w="184150" h="152400" prst="convex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      </a:t>
          </a:r>
          <a:r>
            <a:rPr lang="bn-BD" sz="32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অবিন্যস্ত উপাত্তের প্রচুরক এর সূত্র লিখতে পারবে।</a:t>
          </a:r>
          <a:endParaRPr lang="en-US" sz="32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311247" y="2141782"/>
        <a:ext cx="7835704" cy="1105202"/>
      </dsp:txXfrm>
    </dsp:sp>
    <dsp:sp modelId="{28A3B400-099B-46E9-897D-C5A5A80980D0}">
      <dsp:nvSpPr>
        <dsp:cNvPr id="0" name=""/>
        <dsp:cNvSpPr/>
      </dsp:nvSpPr>
      <dsp:spPr>
        <a:xfrm>
          <a:off x="251458" y="3423419"/>
          <a:ext cx="7955282" cy="1224780"/>
        </a:xfrm>
        <a:prstGeom prst="roundRect">
          <a:avLst/>
        </a:prstGeom>
        <a:solidFill>
          <a:schemeClr val="bg1">
            <a:lumMod val="95000"/>
            <a:alpha val="90000"/>
          </a:schemeClr>
        </a:solidFill>
        <a:ln w="12700" cap="flat" cmpd="sng" algn="ctr">
          <a:solidFill>
            <a:schemeClr val="bg1"/>
          </a:solidFill>
          <a:prstDash val="solid"/>
          <a:miter lim="800000"/>
        </a:ln>
        <a:effectLst/>
        <a:scene3d>
          <a:camera prst="orthographicFront"/>
          <a:lightRig rig="threePt" dir="t"/>
        </a:scene3d>
        <a:sp3d>
          <a:bevelT w="184150" h="152400" prst="convex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     </a:t>
          </a:r>
          <a:r>
            <a:rPr lang="bn-BD" sz="32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অবিন্যস্ত উপাত্তের প্রচুরক নির্ণয় করতে পারবে।</a:t>
          </a:r>
          <a:endParaRPr lang="en-US" sz="32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311247" y="3483208"/>
        <a:ext cx="7835704" cy="110520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B5BAB6-B0CF-40F1-905C-F8BD817CEB83}" type="datetimeFigureOut">
              <a:rPr lang="en-US" smtClean="0"/>
              <a:t>5/30/2018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0AAF55-F57F-4B1E-8E82-2D64C3E148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54730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B5BAB6-B0CF-40F1-905C-F8BD817CEB83}" type="datetimeFigureOut">
              <a:rPr lang="en-US" smtClean="0"/>
              <a:t>5/30/2018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0AAF55-F57F-4B1E-8E82-2D64C3E148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62481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B5BAB6-B0CF-40F1-905C-F8BD817CEB83}" type="datetimeFigureOut">
              <a:rPr lang="en-US" smtClean="0"/>
              <a:t>5/30/2018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0AAF55-F57F-4B1E-8E82-2D64C3E148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43184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B5BAB6-B0CF-40F1-905C-F8BD817CEB83}" type="datetimeFigureOut">
              <a:rPr lang="en-US" smtClean="0"/>
              <a:t>5/30/2018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0AAF55-F57F-4B1E-8E82-2D64C3E148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12842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B5BAB6-B0CF-40F1-905C-F8BD817CEB83}" type="datetimeFigureOut">
              <a:rPr lang="en-US" smtClean="0"/>
              <a:t>5/30/2018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0AAF55-F57F-4B1E-8E82-2D64C3E148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3325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B5BAB6-B0CF-40F1-905C-F8BD817CEB83}" type="datetimeFigureOut">
              <a:rPr lang="en-US" smtClean="0"/>
              <a:t>5/30/2018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0AAF55-F57F-4B1E-8E82-2D64C3E148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82732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B5BAB6-B0CF-40F1-905C-F8BD817CEB83}" type="datetimeFigureOut">
              <a:rPr lang="en-US" smtClean="0"/>
              <a:t>5/30/2018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0AAF55-F57F-4B1E-8E82-2D64C3E148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15532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B5BAB6-B0CF-40F1-905C-F8BD817CEB83}" type="datetimeFigureOut">
              <a:rPr lang="en-US" smtClean="0"/>
              <a:t>5/30/2018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0AAF55-F57F-4B1E-8E82-2D64C3E148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9537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B5BAB6-B0CF-40F1-905C-F8BD817CEB83}" type="datetimeFigureOut">
              <a:rPr lang="en-US" smtClean="0"/>
              <a:t>5/30/2018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0AAF55-F57F-4B1E-8E82-2D64C3E148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49138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B5BAB6-B0CF-40F1-905C-F8BD817CEB83}" type="datetimeFigureOut">
              <a:rPr lang="en-US" smtClean="0"/>
              <a:t>5/30/2018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0AAF55-F57F-4B1E-8E82-2D64C3E148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56703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B5BAB6-B0CF-40F1-905C-F8BD817CEB83}" type="datetimeFigureOut">
              <a:rPr lang="en-US" smtClean="0"/>
              <a:t>5/30/2018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0AAF55-F57F-4B1E-8E82-2D64C3E148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9211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B5BAB6-B0CF-40F1-905C-F8BD817CEB83}" type="datetimeFigureOut">
              <a:rPr lang="en-US" smtClean="0"/>
              <a:t>5/30/2018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0AAF55-F57F-4B1E-8E82-2D64C3E148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10189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tmp"/><Relationship Id="rId5" Type="http://schemas.microsoft.com/office/2007/relationships/hdphoto" Target="../media/hdphoto2.wdp"/><Relationship Id="rId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563AC4F6-AF13-4273-B486-35F827A1468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457" y="2467937"/>
            <a:ext cx="8413209" cy="4468755"/>
          </a:xfrm>
          <a:prstGeom prst="rect">
            <a:avLst/>
          </a:prstGeom>
        </p:spPr>
      </p:pic>
      <p:sp>
        <p:nvSpPr>
          <p:cNvPr id="5" name="TextBox 2">
            <a:extLst>
              <a:ext uri="{FF2B5EF4-FFF2-40B4-BE49-F238E27FC236}">
                <a16:creationId xmlns:a16="http://schemas.microsoft.com/office/drawing/2014/main" id="{140614BE-3F0B-49D3-BA0D-391DF9CBEE06}"/>
              </a:ext>
            </a:extLst>
          </p:cNvPr>
          <p:cNvSpPr txBox="1"/>
          <p:nvPr/>
        </p:nvSpPr>
        <p:spPr>
          <a:xfrm>
            <a:off x="2819400" y="1447800"/>
            <a:ext cx="7467600" cy="70788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bn-BD" sz="40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মাল্টিমিডিয়া শ্রেণিতে স্বাগত</a:t>
            </a:r>
            <a:endParaRPr lang="en-US" sz="40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90539638-BE98-420A-AE4A-783B55078FA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/>
          <a:srcRect t="8588" b="3393"/>
          <a:stretch/>
        </p:blipFill>
        <p:spPr bwMode="auto">
          <a:xfrm>
            <a:off x="0" y="78692"/>
            <a:ext cx="9144000" cy="6858000"/>
          </a:xfrm>
          <a:prstGeom prst="rect">
            <a:avLst/>
          </a:prstGeom>
          <a:noFill/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37666486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xit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outVertical)">
                                      <p:cBhvr>
                                        <p:cTn id="6" dur="5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4">
            <a:extLst>
              <a:ext uri="{FF2B5EF4-FFF2-40B4-BE49-F238E27FC236}">
                <a16:creationId xmlns:a16="http://schemas.microsoft.com/office/drawing/2014/main" id="{BC067DAC-0036-479A-BDD6-F6392C6138A0}"/>
              </a:ext>
            </a:extLst>
          </p:cNvPr>
          <p:cNvSpPr/>
          <p:nvPr/>
        </p:nvSpPr>
        <p:spPr>
          <a:xfrm>
            <a:off x="738390" y="1638833"/>
            <a:ext cx="725356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5400" dirty="0">
                <a:latin typeface="NikoshBAN" pitchFamily="2" charset="0"/>
                <a:cs typeface="NikoshBAN" pitchFamily="2" charset="0"/>
              </a:rPr>
              <a:t>এসো </a:t>
            </a:r>
            <a:r>
              <a:rPr lang="bn-IN" sz="5400" dirty="0">
                <a:latin typeface="NikoshBAN" pitchFamily="2" charset="0"/>
                <a:cs typeface="NikoshBAN" pitchFamily="2" charset="0"/>
              </a:rPr>
              <a:t>উপা</a:t>
            </a:r>
            <a:r>
              <a:rPr lang="bn-BD" sz="5400" dirty="0">
                <a:latin typeface="NikoshBAN" pitchFamily="2" charset="0"/>
                <a:cs typeface="NikoshBAN" pitchFamily="2" charset="0"/>
              </a:rPr>
              <a:t>ত্তের  সংখ্যা গুলো দেখ  </a:t>
            </a:r>
            <a:endParaRPr lang="en-US" sz="54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8E6B11B-7AC0-4954-BB9A-832204A3C582}"/>
              </a:ext>
            </a:extLst>
          </p:cNvPr>
          <p:cNvSpPr txBox="1"/>
          <p:nvPr/>
        </p:nvSpPr>
        <p:spPr>
          <a:xfrm>
            <a:off x="1236372" y="2875208"/>
            <a:ext cx="655534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NikoshLightBAN" panose="02000000000000000000" pitchFamily="2" charset="0"/>
                <a:cs typeface="NikoshLightBAN" panose="02000000000000000000" pitchFamily="2" charset="0"/>
              </a:rPr>
              <a:t>৭৫,৬০,৭১,৬০,৮০,৭৮,৯০,৭৫,৯০,৭৫,৮০,৯২,৮০,৯০,৯৫,৯০,৮৫,৯০,৭৮,৭৫,৯০,৮৫</a:t>
            </a:r>
          </a:p>
        </p:txBody>
      </p:sp>
      <p:sp>
        <p:nvSpPr>
          <p:cNvPr id="9" name="TextBox 46">
            <a:extLst>
              <a:ext uri="{FF2B5EF4-FFF2-40B4-BE49-F238E27FC236}">
                <a16:creationId xmlns:a16="http://schemas.microsoft.com/office/drawing/2014/main" id="{2E6796C7-EA04-40B7-BDF8-8883AD378A94}"/>
              </a:ext>
            </a:extLst>
          </p:cNvPr>
          <p:cNvSpPr txBox="1"/>
          <p:nvPr/>
        </p:nvSpPr>
        <p:spPr>
          <a:xfrm>
            <a:off x="685800" y="5118278"/>
            <a:ext cx="7620000" cy="584775"/>
          </a:xfrm>
          <a:prstGeom prst="rect">
            <a:avLst/>
          </a:prstGeom>
          <a:solidFill>
            <a:schemeClr val="bg1"/>
          </a:solidFill>
          <a:ln w="1905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200" dirty="0">
                <a:latin typeface="NikoshBAN" pitchFamily="2" charset="0"/>
                <a:cs typeface="NikoshBAN" pitchFamily="2" charset="0"/>
              </a:rPr>
              <a:t>প্রদত্ত উপাত্তগুলোর  প্রচুরক নির্ণয় কর।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1">
            <a:extLst>
              <a:ext uri="{FF2B5EF4-FFF2-40B4-BE49-F238E27FC236}">
                <a16:creationId xmlns:a16="http://schemas.microsoft.com/office/drawing/2014/main" id="{A2CB9988-DCAF-4F61-A012-0957BE5C2376}"/>
              </a:ext>
            </a:extLst>
          </p:cNvPr>
          <p:cNvSpPr txBox="1"/>
          <p:nvPr/>
        </p:nvSpPr>
        <p:spPr>
          <a:xfrm>
            <a:off x="2628900" y="401985"/>
            <a:ext cx="3733800" cy="707886"/>
          </a:xfrm>
          <a:prstGeom prst="rect">
            <a:avLst/>
          </a:prstGeom>
          <a:gradFill flip="none" rotWithShape="1">
            <a:gsLst>
              <a:gs pos="0">
                <a:srgbClr val="99FF33">
                  <a:tint val="66000"/>
                  <a:satMod val="160000"/>
                </a:srgbClr>
              </a:gs>
              <a:gs pos="50000">
                <a:srgbClr val="99FF33">
                  <a:tint val="44500"/>
                  <a:satMod val="160000"/>
                </a:srgbClr>
              </a:gs>
              <a:gs pos="100000">
                <a:srgbClr val="99FF33">
                  <a:tint val="23500"/>
                  <a:satMod val="160000"/>
                </a:srgbClr>
              </a:gs>
            </a:gsLst>
            <a:lin ang="5400000" scaled="1"/>
          </a:gra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4000" dirty="0">
                <a:latin typeface="NikoshBAN" pitchFamily="2" charset="0"/>
                <a:cs typeface="NikoshBAN" pitchFamily="2" charset="0"/>
              </a:rPr>
              <a:t>জোড়ায় কাজ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34658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64B72962-EB7F-4B5C-9BDC-04C98D7F615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0797" b="50521"/>
          <a:stretch/>
        </p:blipFill>
        <p:spPr>
          <a:xfrm>
            <a:off x="746975" y="1699201"/>
            <a:ext cx="7816557" cy="85589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58950FD-7CD5-4040-9583-895AAF8AEC94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45091"/>
          <a:stretch/>
        </p:blipFill>
        <p:spPr>
          <a:xfrm>
            <a:off x="513784" y="3274455"/>
            <a:ext cx="8049748" cy="94981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4C0051BC-EEF2-4C1D-A891-91DA981A75AF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45091" r="7696"/>
          <a:stretch/>
        </p:blipFill>
        <p:spPr>
          <a:xfrm>
            <a:off x="940157" y="4224271"/>
            <a:ext cx="7430191" cy="949816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CA23EE0E-1FF1-4BA1-BB76-8EBA5A92DC0F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262"/>
          <a:stretch/>
        </p:blipFill>
        <p:spPr>
          <a:xfrm>
            <a:off x="940157" y="5349398"/>
            <a:ext cx="1850105" cy="619961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3E14ACA5-215C-409A-AAF2-79EBC934B794}"/>
              </a:ext>
            </a:extLst>
          </p:cNvPr>
          <p:cNvSpPr txBox="1"/>
          <p:nvPr/>
        </p:nvSpPr>
        <p:spPr>
          <a:xfrm>
            <a:off x="2124553" y="395441"/>
            <a:ext cx="5061398" cy="707886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0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LightBAN" panose="02000000000000000000" pitchFamily="2" charset="0"/>
                <a:cs typeface="NikoshLightBAN" panose="02000000000000000000" pitchFamily="2" charset="0"/>
              </a:rPr>
              <a:t>উওর মিলিয়ে নেই </a:t>
            </a:r>
            <a:endParaRPr lang="en-US" sz="4000" b="1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NikoshLightBAN" panose="02000000000000000000" pitchFamily="2" charset="0"/>
              <a:cs typeface="NikoshLightBAN" panose="02000000000000000000" pitchFamily="2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25B6FA5-1FB0-4347-B35E-2D4D28A82EB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0797" t="45091"/>
          <a:stretch/>
        </p:blipFill>
        <p:spPr>
          <a:xfrm>
            <a:off x="746975" y="2555090"/>
            <a:ext cx="7816557" cy="9498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70979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40">
            <a:extLst>
              <a:ext uri="{FF2B5EF4-FFF2-40B4-BE49-F238E27FC236}">
                <a16:creationId xmlns:a16="http://schemas.microsoft.com/office/drawing/2014/main" id="{76C3E734-EB0A-4C34-B82F-A95FC4EC5A3E}"/>
              </a:ext>
            </a:extLst>
          </p:cNvPr>
          <p:cNvSpPr txBox="1"/>
          <p:nvPr/>
        </p:nvSpPr>
        <p:spPr>
          <a:xfrm>
            <a:off x="550985" y="5511225"/>
            <a:ext cx="2051245" cy="584775"/>
          </a:xfrm>
          <a:prstGeom prst="rect">
            <a:avLst/>
          </a:prstGeom>
          <a:solidFill>
            <a:schemeClr val="bg1"/>
          </a:solidFill>
          <a:ln w="1905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latin typeface="NikoshBAN" pitchFamily="2" charset="0"/>
                <a:cs typeface="NikoshBAN" pitchFamily="2" charset="0"/>
                <a:sym typeface="Symbol"/>
              </a:rPr>
              <a:t></a:t>
            </a:r>
            <a:r>
              <a:rPr lang="bn-BD" sz="3200" dirty="0">
                <a:latin typeface="NikoshBAN" pitchFamily="2" charset="0"/>
                <a:cs typeface="NikoshBAN" pitchFamily="2" charset="0"/>
                <a:sym typeface="Symbol"/>
              </a:rPr>
              <a:t> প্রচুরক =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24">
            <a:extLst>
              <a:ext uri="{FF2B5EF4-FFF2-40B4-BE49-F238E27FC236}">
                <a16:creationId xmlns:a16="http://schemas.microsoft.com/office/drawing/2014/main" id="{BFCFF8C6-2C88-4A50-8C4A-357644C17439}"/>
              </a:ext>
            </a:extLst>
          </p:cNvPr>
          <p:cNvSpPr txBox="1"/>
          <p:nvPr/>
        </p:nvSpPr>
        <p:spPr>
          <a:xfrm>
            <a:off x="432969" y="3352800"/>
            <a:ext cx="7997190" cy="584775"/>
          </a:xfrm>
          <a:prstGeom prst="rect">
            <a:avLst/>
          </a:prstGeom>
          <a:solidFill>
            <a:schemeClr val="bg1"/>
          </a:solidFill>
          <a:ln w="1905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3200" dirty="0">
                <a:latin typeface="NikoshBAN" pitchFamily="2" charset="0"/>
                <a:cs typeface="NikoshBAN" pitchFamily="2" charset="0"/>
              </a:rPr>
              <a:t>উপা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ত্তের  সংখ্যা </a:t>
            </a:r>
            <a:r>
              <a:rPr lang="bn-IN" sz="3200" dirty="0">
                <a:latin typeface="NikoshBAN" pitchFamily="2" charset="0"/>
                <a:cs typeface="NikoshBAN" pitchFamily="2" charset="0"/>
              </a:rPr>
              <a:t>গুলোকে মানের 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উর্ধ্ব</a:t>
            </a:r>
            <a:r>
              <a:rPr lang="bn-IN" sz="3200" dirty="0">
                <a:latin typeface="NikoshBAN" pitchFamily="2" charset="0"/>
                <a:cs typeface="NikoshBAN" pitchFamily="2" charset="0"/>
              </a:rPr>
              <a:t>ক্রমানুসারে সাজিয়ে পাই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Oval 1">
            <a:extLst>
              <a:ext uri="{FF2B5EF4-FFF2-40B4-BE49-F238E27FC236}">
                <a16:creationId xmlns:a16="http://schemas.microsoft.com/office/drawing/2014/main" id="{61DDEB95-1E23-4F3B-BD5B-77B26EEE4BC2}"/>
              </a:ext>
            </a:extLst>
          </p:cNvPr>
          <p:cNvSpPr/>
          <p:nvPr/>
        </p:nvSpPr>
        <p:spPr>
          <a:xfrm>
            <a:off x="541020" y="1914814"/>
            <a:ext cx="800100" cy="720090"/>
          </a:xfrm>
          <a:prstGeom prst="ellips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১৫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Oval 2">
            <a:extLst>
              <a:ext uri="{FF2B5EF4-FFF2-40B4-BE49-F238E27FC236}">
                <a16:creationId xmlns:a16="http://schemas.microsoft.com/office/drawing/2014/main" id="{75473A27-F367-48F3-8940-05786376ED87}"/>
              </a:ext>
            </a:extLst>
          </p:cNvPr>
          <p:cNvSpPr/>
          <p:nvPr/>
        </p:nvSpPr>
        <p:spPr>
          <a:xfrm>
            <a:off x="1367790" y="1914814"/>
            <a:ext cx="800100" cy="720090"/>
          </a:xfrm>
          <a:prstGeom prst="ellips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১৭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Oval 3">
            <a:extLst>
              <a:ext uri="{FF2B5EF4-FFF2-40B4-BE49-F238E27FC236}">
                <a16:creationId xmlns:a16="http://schemas.microsoft.com/office/drawing/2014/main" id="{ECE4AB09-BF38-4EED-9D65-5ACBEA1FD717}"/>
              </a:ext>
            </a:extLst>
          </p:cNvPr>
          <p:cNvSpPr/>
          <p:nvPr/>
        </p:nvSpPr>
        <p:spPr>
          <a:xfrm>
            <a:off x="2202180" y="1853854"/>
            <a:ext cx="800100" cy="720090"/>
          </a:xfrm>
          <a:prstGeom prst="ellips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১৬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Oval 4">
            <a:extLst>
              <a:ext uri="{FF2B5EF4-FFF2-40B4-BE49-F238E27FC236}">
                <a16:creationId xmlns:a16="http://schemas.microsoft.com/office/drawing/2014/main" id="{92E62B70-C2AD-48A1-984E-9F04921F3761}"/>
              </a:ext>
            </a:extLst>
          </p:cNvPr>
          <p:cNvSpPr/>
          <p:nvPr/>
        </p:nvSpPr>
        <p:spPr>
          <a:xfrm>
            <a:off x="3002280" y="1869094"/>
            <a:ext cx="800100" cy="720090"/>
          </a:xfrm>
          <a:prstGeom prst="ellips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১২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Oval 5">
            <a:extLst>
              <a:ext uri="{FF2B5EF4-FFF2-40B4-BE49-F238E27FC236}">
                <a16:creationId xmlns:a16="http://schemas.microsoft.com/office/drawing/2014/main" id="{EA131FF6-F15B-47BB-925A-B0DC0224D505}"/>
              </a:ext>
            </a:extLst>
          </p:cNvPr>
          <p:cNvSpPr/>
          <p:nvPr/>
        </p:nvSpPr>
        <p:spPr>
          <a:xfrm>
            <a:off x="3802380" y="1876714"/>
            <a:ext cx="800100" cy="720090"/>
          </a:xfrm>
          <a:prstGeom prst="ellips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১৮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Oval 6">
            <a:extLst>
              <a:ext uri="{FF2B5EF4-FFF2-40B4-BE49-F238E27FC236}">
                <a16:creationId xmlns:a16="http://schemas.microsoft.com/office/drawing/2014/main" id="{2FA8D835-AD12-4E0A-BD5C-591330E8ED29}"/>
              </a:ext>
            </a:extLst>
          </p:cNvPr>
          <p:cNvSpPr/>
          <p:nvPr/>
        </p:nvSpPr>
        <p:spPr>
          <a:xfrm>
            <a:off x="5406390" y="1880524"/>
            <a:ext cx="800100" cy="720090"/>
          </a:xfrm>
          <a:prstGeom prst="ellips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১২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Oval 7">
            <a:extLst>
              <a:ext uri="{FF2B5EF4-FFF2-40B4-BE49-F238E27FC236}">
                <a16:creationId xmlns:a16="http://schemas.microsoft.com/office/drawing/2014/main" id="{CFC66277-E21D-4695-8180-32FF3DE5C1BD}"/>
              </a:ext>
            </a:extLst>
          </p:cNvPr>
          <p:cNvSpPr/>
          <p:nvPr/>
        </p:nvSpPr>
        <p:spPr>
          <a:xfrm>
            <a:off x="4606290" y="1880524"/>
            <a:ext cx="800100" cy="720090"/>
          </a:xfrm>
          <a:prstGeom prst="ellips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১৩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Oval 8">
            <a:extLst>
              <a:ext uri="{FF2B5EF4-FFF2-40B4-BE49-F238E27FC236}">
                <a16:creationId xmlns:a16="http://schemas.microsoft.com/office/drawing/2014/main" id="{941A016A-E9E6-47F0-81EB-A3E0C75B9274}"/>
              </a:ext>
            </a:extLst>
          </p:cNvPr>
          <p:cNvSpPr/>
          <p:nvPr/>
        </p:nvSpPr>
        <p:spPr>
          <a:xfrm>
            <a:off x="6221730" y="1914814"/>
            <a:ext cx="800100" cy="720090"/>
          </a:xfrm>
          <a:prstGeom prst="ellips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১১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Oval 9">
            <a:extLst>
              <a:ext uri="{FF2B5EF4-FFF2-40B4-BE49-F238E27FC236}">
                <a16:creationId xmlns:a16="http://schemas.microsoft.com/office/drawing/2014/main" id="{21F7DD26-CD28-465E-A0A6-540FA614FB5E}"/>
              </a:ext>
            </a:extLst>
          </p:cNvPr>
          <p:cNvSpPr/>
          <p:nvPr/>
        </p:nvSpPr>
        <p:spPr>
          <a:xfrm>
            <a:off x="7006590" y="1914814"/>
            <a:ext cx="800100" cy="720090"/>
          </a:xfrm>
          <a:prstGeom prst="ellips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১৪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Oval 10">
            <a:extLst>
              <a:ext uri="{FF2B5EF4-FFF2-40B4-BE49-F238E27FC236}">
                <a16:creationId xmlns:a16="http://schemas.microsoft.com/office/drawing/2014/main" id="{9DD6742F-B14E-4211-A658-1E94BCE31062}"/>
              </a:ext>
            </a:extLst>
          </p:cNvPr>
          <p:cNvSpPr/>
          <p:nvPr/>
        </p:nvSpPr>
        <p:spPr>
          <a:xfrm>
            <a:off x="7806690" y="1876714"/>
            <a:ext cx="800100" cy="720090"/>
          </a:xfrm>
          <a:prstGeom prst="ellips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১৫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Rounded Rectangle 42">
            <a:extLst>
              <a:ext uri="{FF2B5EF4-FFF2-40B4-BE49-F238E27FC236}">
                <a16:creationId xmlns:a16="http://schemas.microsoft.com/office/drawing/2014/main" id="{76F9A8D1-C0BB-4324-A8E3-F84562F8C8DF}"/>
              </a:ext>
            </a:extLst>
          </p:cNvPr>
          <p:cNvSpPr/>
          <p:nvPr/>
        </p:nvSpPr>
        <p:spPr>
          <a:xfrm>
            <a:off x="4532947" y="4471035"/>
            <a:ext cx="1639253" cy="914400"/>
          </a:xfrm>
          <a:prstGeom prst="roundRect">
            <a:avLst/>
          </a:prstGeom>
          <a:noFill/>
          <a:ln>
            <a:solidFill>
              <a:srgbClr val="070BA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Rounded Rectangle 43">
            <a:extLst>
              <a:ext uri="{FF2B5EF4-FFF2-40B4-BE49-F238E27FC236}">
                <a16:creationId xmlns:a16="http://schemas.microsoft.com/office/drawing/2014/main" id="{178CB03F-1E78-421F-AE07-9360DBDA11C3}"/>
              </a:ext>
            </a:extLst>
          </p:cNvPr>
          <p:cNvSpPr/>
          <p:nvPr/>
        </p:nvSpPr>
        <p:spPr>
          <a:xfrm>
            <a:off x="1333500" y="4495800"/>
            <a:ext cx="1626870" cy="914400"/>
          </a:xfrm>
          <a:prstGeom prst="roundRect">
            <a:avLst/>
          </a:prstGeom>
          <a:noFill/>
          <a:ln>
            <a:solidFill>
              <a:srgbClr val="070BA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Rectangle 25">
            <a:extLst>
              <a:ext uri="{FF2B5EF4-FFF2-40B4-BE49-F238E27FC236}">
                <a16:creationId xmlns:a16="http://schemas.microsoft.com/office/drawing/2014/main" id="{F2122564-48E5-4923-8873-14AE8519658F}"/>
              </a:ext>
            </a:extLst>
          </p:cNvPr>
          <p:cNvSpPr/>
          <p:nvPr/>
        </p:nvSpPr>
        <p:spPr>
          <a:xfrm>
            <a:off x="1143000" y="685800"/>
            <a:ext cx="672016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3200" dirty="0">
                <a:latin typeface="NikoshBAN" pitchFamily="2" charset="0"/>
                <a:cs typeface="NikoshBAN" pitchFamily="2" charset="0"/>
              </a:rPr>
              <a:t>এসো </a:t>
            </a:r>
            <a:r>
              <a:rPr lang="bn-IN" sz="3200" dirty="0">
                <a:latin typeface="NikoshBAN" pitchFamily="2" charset="0"/>
                <a:cs typeface="NikoshBAN" pitchFamily="2" charset="0"/>
              </a:rPr>
              <a:t>উপা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ত্তের  সংখ্যা গুলো দেখি  </a:t>
            </a:r>
            <a:endParaRPr lang="en-US" sz="3200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AF329E30-790E-4D63-AB34-281F9187B99C}"/>
              </a:ext>
            </a:extLst>
          </p:cNvPr>
          <p:cNvSpPr txBox="1"/>
          <p:nvPr/>
        </p:nvSpPr>
        <p:spPr>
          <a:xfrm>
            <a:off x="3962401" y="5562600"/>
            <a:ext cx="1219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>
                <a:latin typeface="NikoshBAN" pitchFamily="2" charset="0"/>
                <a:cs typeface="NikoshBAN" pitchFamily="2" charset="0"/>
                <a:sym typeface="Symbol"/>
              </a:rPr>
              <a:t>অথবা 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4066545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4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022E-16 -2.22222E-6 L -0.61667 0.4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0833" y="20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4000"/>
                            </p:stCondLst>
                            <p:childTnLst>
                              <p:par>
                                <p:cTn id="12" presetID="4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95 -0.00278 L -0.18038 0.39722 " pathEditMode="relative" rAng="0" ptsTypes="AA">
                                      <p:cBhvr>
                                        <p:cTn id="1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167" y="20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6000"/>
                            </p:stCondLst>
                            <p:childTnLst>
                              <p:par>
                                <p:cTn id="15" presetID="4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-3.7037E-7 L -0.35174 0.3956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587" y="197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8000"/>
                            </p:stCondLst>
                            <p:childTnLst>
                              <p:par>
                                <p:cTn id="18" presetID="4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-3.7037E-7 L -0.17257 0.38449 " pathEditMode="relative" rAng="0" ptsTypes="AA">
                                      <p:cBhvr>
                                        <p:cTn id="19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628" y="1921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0"/>
                            </p:stCondLst>
                            <p:childTnLst>
                              <p:par>
                                <p:cTn id="21" presetID="4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-2.96296E-6 L -0.36007 0.3794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003" y="1895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2000"/>
                            </p:stCondLst>
                            <p:childTnLst>
                              <p:par>
                                <p:cTn id="24" presetID="4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3.33333E-6 L 0.44167 0.38889 " pathEditMode="relative" rAng="0" ptsTypes="AA">
                                      <p:cBhvr>
                                        <p:cTn id="2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083" y="19444"/>
                                    </p:animMotion>
                                  </p:childTnLst>
                                </p:cTn>
                              </p:par>
                              <p:par>
                                <p:cTn id="26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2.59259E-6 L -0.26424 0.38495 " pathEditMode="relative" rAng="0" ptsTypes="AA">
                                      <p:cBhvr>
                                        <p:cTn id="27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212" y="1923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4000"/>
                            </p:stCondLst>
                            <p:childTnLst>
                              <p:par>
                                <p:cTn id="29" presetID="4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4.81481E-6 L 0.43212 0.39953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597" y="1997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6000"/>
                            </p:stCondLst>
                            <p:childTnLst>
                              <p:par>
                                <p:cTn id="32" presetID="4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-2.96296E-6 L 0.62327 0.39051 " pathEditMode="relative" rAng="0" ptsTypes="AA">
                                      <p:cBhvr>
                                        <p:cTn id="3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163" y="1951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8000"/>
                            </p:stCondLst>
                            <p:childTnLst>
                              <p:par>
                                <p:cTn id="35" presetID="4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2.59259E-6 L 0.43212 0.39606 " pathEditMode="relative" rAng="0" ptsTypes="AA">
                                      <p:cBhvr>
                                        <p:cTn id="3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597" y="1979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1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6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2000"/>
                            </p:stCondLst>
                            <p:childTnLst>
                              <p:par>
                                <p:cTn id="4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8038 0.39722 L -0.04705 0.50833 " pathEditMode="relative" rAng="0" ptsTypes="AA">
                                      <p:cBhvr>
                                        <p:cTn id="5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667" y="5556"/>
                                    </p:animMotion>
                                  </p:childTnLst>
                                </p:cTn>
                              </p:par>
                              <p:par>
                                <p:cTn id="57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5174 0.3956 L -0.31007 0.50671 " pathEditMode="relative" rAng="0" ptsTypes="AA">
                                      <p:cBhvr>
                                        <p:cTn id="5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83" y="55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000"/>
                            </p:stCondLst>
                            <p:childTnLst>
                              <p:par>
                                <p:cTn id="60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4167 0.38889 L 0.48872 0.52385 " pathEditMode="relative" rAng="0" ptsTypes="AA">
                                      <p:cBhvr>
                                        <p:cTn id="6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44" y="6736"/>
                                    </p:animMotion>
                                  </p:childTnLst>
                                </p:cTn>
                              </p:par>
                              <p:par>
                                <p:cTn id="65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6424 0.38495 L -0.3059 0.5294 " pathEditMode="relative" rAng="0" ptsTypes="AA">
                                      <p:cBhvr>
                                        <p:cTn id="6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83" y="722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6" grpId="1" animBg="1"/>
      <p:bldP spid="7" grpId="0" animBg="1"/>
      <p:bldP spid="8" grpId="0" animBg="1"/>
      <p:bldP spid="9" grpId="0" animBg="1"/>
      <p:bldP spid="9" grpId="1" animBg="1"/>
      <p:bldP spid="10" grpId="0" animBg="1"/>
      <p:bldP spid="11" grpId="0" animBg="1"/>
      <p:bldP spid="11" grpId="1" animBg="1"/>
      <p:bldP spid="12" grpId="0" animBg="1"/>
      <p:bldP spid="13" grpId="0" animBg="1"/>
      <p:bldP spid="14" grpId="0" animBg="1"/>
      <p:bldP spid="15" grpId="0" animBg="1"/>
      <p:bldP spid="15" grpId="1" animBg="1"/>
      <p:bldP spid="16" grpId="0" animBg="1"/>
      <p:bldP spid="17" grpId="0" animBg="1"/>
      <p:bldP spid="1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1">
            <a:extLst>
              <a:ext uri="{FF2B5EF4-FFF2-40B4-BE49-F238E27FC236}">
                <a16:creationId xmlns:a16="http://schemas.microsoft.com/office/drawing/2014/main" id="{3A7461B0-FAC2-4DF4-81E2-1A4DE3182939}"/>
              </a:ext>
            </a:extLst>
          </p:cNvPr>
          <p:cNvSpPr txBox="1"/>
          <p:nvPr/>
        </p:nvSpPr>
        <p:spPr>
          <a:xfrm>
            <a:off x="2628900" y="401985"/>
            <a:ext cx="3733800" cy="707886"/>
          </a:xfrm>
          <a:prstGeom prst="rect">
            <a:avLst/>
          </a:prstGeom>
          <a:gradFill flip="none" rotWithShape="1">
            <a:gsLst>
              <a:gs pos="0">
                <a:srgbClr val="99FF33">
                  <a:tint val="66000"/>
                  <a:satMod val="160000"/>
                </a:srgbClr>
              </a:gs>
              <a:gs pos="50000">
                <a:srgbClr val="99FF33">
                  <a:tint val="44500"/>
                  <a:satMod val="160000"/>
                </a:srgbClr>
              </a:gs>
              <a:gs pos="100000">
                <a:srgbClr val="99FF33">
                  <a:tint val="23500"/>
                  <a:satMod val="160000"/>
                </a:srgbClr>
              </a:gs>
            </a:gsLst>
            <a:lin ang="5400000" scaled="1"/>
          </a:gra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4000" dirty="0">
                <a:latin typeface="NikoshBAN" pitchFamily="2" charset="0"/>
                <a:cs typeface="NikoshBAN" pitchFamily="2" charset="0"/>
              </a:rPr>
              <a:t>দলীয়  কাজ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6">
            <a:extLst>
              <a:ext uri="{FF2B5EF4-FFF2-40B4-BE49-F238E27FC236}">
                <a16:creationId xmlns:a16="http://schemas.microsoft.com/office/drawing/2014/main" id="{0B0AC8C8-CF41-4D32-8B91-60603279AE23}"/>
              </a:ext>
            </a:extLst>
          </p:cNvPr>
          <p:cNvSpPr txBox="1"/>
          <p:nvPr/>
        </p:nvSpPr>
        <p:spPr>
          <a:xfrm>
            <a:off x="685800" y="5105400"/>
            <a:ext cx="7620000" cy="584775"/>
          </a:xfrm>
          <a:prstGeom prst="rect">
            <a:avLst/>
          </a:prstGeom>
          <a:solidFill>
            <a:schemeClr val="bg1"/>
          </a:solidFill>
          <a:ln w="1905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200" dirty="0">
                <a:latin typeface="NikoshBAN" pitchFamily="2" charset="0"/>
                <a:cs typeface="NikoshBAN" pitchFamily="2" charset="0"/>
              </a:rPr>
              <a:t>প্রদত্ত উপাত্তগুলোর  প্রচুরক নির্ণয় কর।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3">
            <a:extLst>
              <a:ext uri="{FF2B5EF4-FFF2-40B4-BE49-F238E27FC236}">
                <a16:creationId xmlns:a16="http://schemas.microsoft.com/office/drawing/2014/main" id="{E88B5FDC-96B2-4730-B799-C4E38C45C91F}"/>
              </a:ext>
            </a:extLst>
          </p:cNvPr>
          <p:cNvSpPr txBox="1"/>
          <p:nvPr/>
        </p:nvSpPr>
        <p:spPr>
          <a:xfrm>
            <a:off x="533400" y="3453825"/>
            <a:ext cx="838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>
                <a:latin typeface="NikoshBAN" pitchFamily="2" charset="0"/>
                <a:cs typeface="NikoshBAN" pitchFamily="2" charset="0"/>
              </a:rPr>
              <a:t>৩২,২৭,২৫,৩৯,৩৩,৩৬,৩৫,৩৪,৩১,২৩,২১,২৫,২০,৪২,২৪,৩৫,৪০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ectangle 47">
            <a:extLst>
              <a:ext uri="{FF2B5EF4-FFF2-40B4-BE49-F238E27FC236}">
                <a16:creationId xmlns:a16="http://schemas.microsoft.com/office/drawing/2014/main" id="{3AC5439B-BE64-4B89-8101-69ADE3F8F5B2}"/>
              </a:ext>
            </a:extLst>
          </p:cNvPr>
          <p:cNvSpPr/>
          <p:nvPr/>
        </p:nvSpPr>
        <p:spPr>
          <a:xfrm>
            <a:off x="990600" y="1501913"/>
            <a:ext cx="687256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4000" dirty="0">
                <a:latin typeface="NikoshBAN" pitchFamily="2" charset="0"/>
                <a:cs typeface="NikoshBAN" pitchFamily="2" charset="0"/>
              </a:rPr>
              <a:t>এসো </a:t>
            </a:r>
            <a:r>
              <a:rPr lang="bn-IN" sz="4000" dirty="0">
                <a:latin typeface="NikoshBAN" pitchFamily="2" charset="0"/>
                <a:cs typeface="NikoshBAN" pitchFamily="2" charset="0"/>
              </a:rPr>
              <a:t>উপা</a:t>
            </a:r>
            <a:r>
              <a:rPr lang="bn-BD" sz="4000" dirty="0">
                <a:latin typeface="NikoshBAN" pitchFamily="2" charset="0"/>
                <a:cs typeface="NikoshBAN" pitchFamily="2" charset="0"/>
              </a:rPr>
              <a:t>ত্তের  সংখ্যা গুলো দেখি  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11663120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/>
      <p:bldP spid="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1">
            <a:extLst>
              <a:ext uri="{FF2B5EF4-FFF2-40B4-BE49-F238E27FC236}">
                <a16:creationId xmlns:a16="http://schemas.microsoft.com/office/drawing/2014/main" id="{27473444-4580-410D-95DE-223300042454}"/>
              </a:ext>
            </a:extLst>
          </p:cNvPr>
          <p:cNvSpPr txBox="1"/>
          <p:nvPr/>
        </p:nvSpPr>
        <p:spPr>
          <a:xfrm>
            <a:off x="2375679" y="586781"/>
            <a:ext cx="3773330" cy="1107996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6600" dirty="0"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6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2">
            <a:extLst>
              <a:ext uri="{FF2B5EF4-FFF2-40B4-BE49-F238E27FC236}">
                <a16:creationId xmlns:a16="http://schemas.microsoft.com/office/drawing/2014/main" id="{725A3490-2C36-41B0-850B-3FD2D5BC6205}"/>
              </a:ext>
            </a:extLst>
          </p:cNvPr>
          <p:cNvSpPr txBox="1"/>
          <p:nvPr/>
        </p:nvSpPr>
        <p:spPr>
          <a:xfrm>
            <a:off x="685799" y="1974676"/>
            <a:ext cx="7799071" cy="1077218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/>
          <a:p>
            <a:r>
              <a:rPr lang="bn-BD" sz="3200" dirty="0">
                <a:latin typeface="NikoshBAN" pitchFamily="2" charset="0"/>
                <a:cs typeface="NikoshBAN" pitchFamily="2" charset="0"/>
              </a:rPr>
              <a:t>১। ৭ ,৪,১২ ৬,৯,২২,৯ সংখ্যাগুলোর প্রচুরক কোনটি?</a:t>
            </a:r>
          </a:p>
          <a:p>
            <a:r>
              <a:rPr lang="en-US" sz="3200" dirty="0">
                <a:latin typeface="NikoshBAN" pitchFamily="2" charset="0"/>
                <a:cs typeface="NikoshBAN" pitchFamily="2" charset="0"/>
              </a:rPr>
              <a:t>  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 ক.    ৬     খ.     ৭     গ.    ৯      ঘ.       ১২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39E1DCCC-A7EA-46B0-96D3-8778E7BDCE58}"/>
              </a:ext>
            </a:extLst>
          </p:cNvPr>
          <p:cNvSpPr/>
          <p:nvPr/>
        </p:nvSpPr>
        <p:spPr>
          <a:xfrm>
            <a:off x="722079" y="3258882"/>
            <a:ext cx="779907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২। ৮,১২,১১,১২,১৪,১৮ সংখ্যাগুলোর প্রচুরক কোনটি?</a:t>
            </a:r>
          </a:p>
          <a:p>
            <a:r>
              <a:rPr lang="bn-BD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 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ক.    ৮     খ.     ১১    গ.    ১২      ঘ.      ১৪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E8FA830-4F2F-4009-9C37-42FC8985E4B5}"/>
              </a:ext>
            </a:extLst>
          </p:cNvPr>
          <p:cNvSpPr/>
          <p:nvPr/>
        </p:nvSpPr>
        <p:spPr>
          <a:xfrm>
            <a:off x="874479" y="4643734"/>
            <a:ext cx="779907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৩। ৮,৪,৫,৭,৮,৯,১২,১২,১৪ সংখ্যাগুলোর প্রচুরক কোনটি?</a:t>
            </a:r>
          </a:p>
          <a:p>
            <a:r>
              <a:rPr lang="bn-BD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 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ক.    ৮     খ. ৮ ও১২ গ. ৯ ঘ.     ১২ও ১৪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97C96AB-AC8C-46C1-87C6-F5D149B33445}"/>
              </a:ext>
            </a:extLst>
          </p:cNvPr>
          <p:cNvSpPr txBox="1"/>
          <p:nvPr/>
        </p:nvSpPr>
        <p:spPr>
          <a:xfrm>
            <a:off x="1073426" y="6241772"/>
            <a:ext cx="189506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উওর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838B777-D161-46F6-AED1-2F5FB1600653}"/>
              </a:ext>
            </a:extLst>
          </p:cNvPr>
          <p:cNvSpPr txBox="1"/>
          <p:nvPr/>
        </p:nvSpPr>
        <p:spPr>
          <a:xfrm>
            <a:off x="4399723" y="6294783"/>
            <a:ext cx="74212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১।গ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52D8070-5666-4B25-B142-D0D69C297C29}"/>
              </a:ext>
            </a:extLst>
          </p:cNvPr>
          <p:cNvSpPr txBox="1"/>
          <p:nvPr/>
        </p:nvSpPr>
        <p:spPr>
          <a:xfrm>
            <a:off x="5420141" y="6293056"/>
            <a:ext cx="74212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২।গ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13A1205-523A-4BBF-9674-7C33A53EE963}"/>
              </a:ext>
            </a:extLst>
          </p:cNvPr>
          <p:cNvSpPr txBox="1"/>
          <p:nvPr/>
        </p:nvSpPr>
        <p:spPr>
          <a:xfrm>
            <a:off x="6679097" y="6319560"/>
            <a:ext cx="141798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৩।খ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57564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500"/>
                            </p:stCondLst>
                            <p:childTnLst>
                              <p:par>
                                <p:cTn id="2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3" grpId="0"/>
      <p:bldP spid="10" grpId="0"/>
      <p:bldP spid="11" grpId="0"/>
      <p:bldP spid="12" grpId="0"/>
      <p:bldP spid="13" grpId="0"/>
      <p:bldP spid="1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1">
            <a:extLst>
              <a:ext uri="{FF2B5EF4-FFF2-40B4-BE49-F238E27FC236}">
                <a16:creationId xmlns:a16="http://schemas.microsoft.com/office/drawing/2014/main" id="{D466937C-952E-4E34-930B-7CC8C89DD2CA}"/>
              </a:ext>
            </a:extLst>
          </p:cNvPr>
          <p:cNvSpPr txBox="1"/>
          <p:nvPr/>
        </p:nvSpPr>
        <p:spPr>
          <a:xfrm>
            <a:off x="631371" y="533400"/>
            <a:ext cx="7924800" cy="769441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4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বাড়ির কাজ</a:t>
            </a:r>
            <a:endParaRPr lang="en-US" sz="4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2">
            <a:extLst>
              <a:ext uri="{FF2B5EF4-FFF2-40B4-BE49-F238E27FC236}">
                <a16:creationId xmlns:a16="http://schemas.microsoft.com/office/drawing/2014/main" id="{7CA6261E-80DE-4196-8473-A09EC498BCD1}"/>
              </a:ext>
            </a:extLst>
          </p:cNvPr>
          <p:cNvSpPr txBox="1"/>
          <p:nvPr/>
        </p:nvSpPr>
        <p:spPr>
          <a:xfrm>
            <a:off x="648516" y="4701861"/>
            <a:ext cx="7890510" cy="1508105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bn-BD" sz="3200" dirty="0">
                <a:latin typeface="NikoshBAN" pitchFamily="2" charset="0"/>
                <a:cs typeface="NikoshBAN" pitchFamily="2" charset="0"/>
              </a:rPr>
              <a:t>১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.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 উপাত্তগুলোকে মানের উর্ধ্ব</a:t>
            </a:r>
            <a:r>
              <a:rPr lang="bn-IN" sz="3200" dirty="0">
                <a:latin typeface="NikoshBAN" pitchFamily="2" charset="0"/>
                <a:cs typeface="NikoshBAN" pitchFamily="2" charset="0"/>
              </a:rPr>
              <a:t>ক্রমানুসারে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  সাজাও।</a:t>
            </a:r>
          </a:p>
          <a:p>
            <a:pPr>
              <a:lnSpc>
                <a:spcPct val="150000"/>
              </a:lnSpc>
            </a:pPr>
            <a:r>
              <a:rPr lang="bn-BD" sz="3200" dirty="0">
                <a:latin typeface="NikoshBAN" pitchFamily="2" charset="0"/>
                <a:cs typeface="NikoshBAN" pitchFamily="2" charset="0"/>
              </a:rPr>
              <a:t>২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.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 উপাত্তগুলোর  প্রচুরক  নির্ণয় কর।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6653DEB-5CA2-48ED-88EE-C5BECA59EF98}"/>
              </a:ext>
            </a:extLst>
          </p:cNvPr>
          <p:cNvSpPr/>
          <p:nvPr/>
        </p:nvSpPr>
        <p:spPr>
          <a:xfrm>
            <a:off x="457199" y="2240340"/>
            <a:ext cx="8098971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ষষ্ঠ শ্রেনির ৩০ জন ছাত্রীর  উচ্চতার দেওয়া হলোঃ</a:t>
            </a:r>
          </a:p>
          <a:p>
            <a:r>
              <a:rPr lang="en-US" sz="3200" dirty="0">
                <a:latin typeface="NikoshBAN" pitchFamily="2" charset="0"/>
                <a:cs typeface="NikoshBAN" pitchFamily="2" charset="0"/>
              </a:rPr>
              <a:t>21,37,40,22,39,35,22,25,32,22,21,37,40,22,39,35,25,32,22,37,39,32,22,37,32,40,37,22,35,22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829D9CC-67FA-4A0D-AFFF-206AB8DE1C9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1474" t="14737" r="31690" b="32632"/>
          <a:stretch/>
        </p:blipFill>
        <p:spPr>
          <a:xfrm>
            <a:off x="244559" y="188449"/>
            <a:ext cx="8698423" cy="190500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73A111C5-E8F7-4CE8-A42F-7EA8E97C0830}"/>
              </a:ext>
            </a:extLst>
          </p:cNvPr>
          <p:cNvSpPr/>
          <p:nvPr/>
        </p:nvSpPr>
        <p:spPr>
          <a:xfrm>
            <a:off x="3048000" y="974527"/>
            <a:ext cx="2709333" cy="75987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bn-IN" sz="3600" dirty="0">
                <a:latin typeface="NikoshBAN" pitchFamily="2" charset="0"/>
                <a:cs typeface="NikoshBAN" pitchFamily="2" charset="0"/>
              </a:rPr>
              <a:t>বাড়ির কাজ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78717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5E6F753C-142C-4B3F-BEE2-80AE2FB5DA34}"/>
              </a:ext>
            </a:extLst>
          </p:cNvPr>
          <p:cNvSpPr txBox="1"/>
          <p:nvPr/>
        </p:nvSpPr>
        <p:spPr>
          <a:xfrm>
            <a:off x="533400" y="5105400"/>
            <a:ext cx="7786352" cy="92333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54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আজকের মত সবাইকে ধন্যবাদ</a:t>
            </a:r>
            <a:endParaRPr lang="en-US" sz="54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98FB5AA-993F-4878-976E-3A03C9AA299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/>
          <a:srcRect t="33435" r="19314" b="-5017"/>
          <a:stretch>
            <a:fillRect/>
          </a:stretch>
        </p:blipFill>
        <p:spPr bwMode="auto">
          <a:xfrm>
            <a:off x="222806" y="175322"/>
            <a:ext cx="8698387" cy="549477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9571737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">
            <a:extLst>
              <a:ext uri="{FF2B5EF4-FFF2-40B4-BE49-F238E27FC236}">
                <a16:creationId xmlns:a16="http://schemas.microsoft.com/office/drawing/2014/main" id="{22B25BEF-C64B-4AE8-8D7B-C727B7458616}"/>
              </a:ext>
            </a:extLst>
          </p:cNvPr>
          <p:cNvSpPr/>
          <p:nvPr/>
        </p:nvSpPr>
        <p:spPr>
          <a:xfrm>
            <a:off x="228600" y="3679210"/>
            <a:ext cx="4572000" cy="255454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bn-BD" sz="3200" dirty="0">
                <a:latin typeface="NikoshBAN" pitchFamily="2" charset="0"/>
                <a:cs typeface="NikoshBAN" pitchFamily="2" charset="0"/>
              </a:rPr>
              <a:t>আল মাহমুদ পারভেজ</a:t>
            </a:r>
            <a:endParaRPr lang="bn-IN" sz="3200" dirty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IN" sz="2800" dirty="0">
                <a:latin typeface="NikoshBAN" pitchFamily="2" charset="0"/>
                <a:cs typeface="NikoshBAN" pitchFamily="2" charset="0"/>
              </a:rPr>
              <a:t> সহকারী শিক্ষক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বিজ্ঞান</a:t>
            </a:r>
            <a:endParaRPr lang="bn-IN" sz="2800" dirty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2400" dirty="0">
                <a:latin typeface="NikoshBAN" pitchFamily="2" charset="0"/>
                <a:cs typeface="NikoshBAN" pitchFamily="2" charset="0"/>
              </a:rPr>
              <a:t>আংগারিয়া ইউনিয়ন বালিকা মাধ্যমিক </a:t>
            </a:r>
            <a:r>
              <a:rPr lang="bn-IN" sz="2400" dirty="0">
                <a:latin typeface="NikoshBAN" pitchFamily="2" charset="0"/>
                <a:cs typeface="NikoshBAN" pitchFamily="2" charset="0"/>
              </a:rPr>
              <a:t>বিদ্যালয়</a:t>
            </a:r>
            <a:endParaRPr lang="bn-BD" sz="2400" dirty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2800" dirty="0">
                <a:latin typeface="NikoshBAN" pitchFamily="2" charset="0"/>
                <a:cs typeface="NikoshBAN" pitchFamily="2" charset="0"/>
              </a:rPr>
              <a:t>দুমকি পটুয়াখালী</a:t>
            </a:r>
            <a:endParaRPr lang="bn-IN" sz="2800" dirty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IN" sz="2800" dirty="0">
                <a:latin typeface="NikoshBAN" pitchFamily="2" charset="0"/>
                <a:cs typeface="NikoshBAN" pitchFamily="2" charset="0"/>
              </a:rPr>
              <a:t>মোবাইলঃ ০১৭১</a:t>
            </a:r>
            <a:r>
              <a:rPr lang="bn-BD" sz="2800" dirty="0">
                <a:latin typeface="NikoshBAN" pitchFamily="2" charset="0"/>
                <a:cs typeface="NikoshBAN" pitchFamily="2" charset="0"/>
              </a:rPr>
              <a:t>১৪৪২০৫০</a:t>
            </a:r>
            <a:endParaRPr lang="bn-IN" sz="2800" dirty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E-mail: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almahmudpervej@gmail.com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64ECFFB2-FAB0-4A44-8399-A4A032105514}"/>
              </a:ext>
            </a:extLst>
          </p:cNvPr>
          <p:cNvSpPr/>
          <p:nvPr/>
        </p:nvSpPr>
        <p:spPr>
          <a:xfrm>
            <a:off x="5279271" y="3679210"/>
            <a:ext cx="2976093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3200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শ্রেণিঃ </a:t>
            </a:r>
            <a:r>
              <a:rPr lang="bn-BD" sz="3200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ষষ্ঠ</a:t>
            </a:r>
            <a:endParaRPr lang="bn-IN" sz="3200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bn-IN" sz="3200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বিষয়ঃ গণিত</a:t>
            </a:r>
          </a:p>
          <a:p>
            <a:r>
              <a:rPr lang="bn-IN" sz="3200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অধ্যায়ঃ</a:t>
            </a:r>
            <a:r>
              <a:rPr lang="bn-BD" sz="3200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অষ্টম</a:t>
            </a:r>
            <a:endParaRPr lang="en-US" sz="3200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en-US" sz="3200" dirty="0" err="1">
                <a:ln w="1905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3200" dirty="0">
                <a:ln w="1905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: </a:t>
            </a:r>
            <a:r>
              <a:rPr lang="bn-BD" sz="3200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প্রচুক</a:t>
            </a:r>
            <a:endParaRPr lang="bn-IN" sz="3200" dirty="0">
              <a:ln w="1905"/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bn-IN" sz="3200" dirty="0">
                <a:ln w="1905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সময়ঃ ৫</a:t>
            </a:r>
            <a:r>
              <a:rPr lang="en-US" sz="3200" dirty="0">
                <a:ln w="1905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০</a:t>
            </a:r>
            <a:r>
              <a:rPr lang="bn-IN" sz="3200" dirty="0">
                <a:ln w="1905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মিনিট</a:t>
            </a:r>
            <a:endParaRPr lang="en-US" sz="3200" dirty="0">
              <a:ln w="1905"/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3">
            <a:extLst>
              <a:ext uri="{FF2B5EF4-FFF2-40B4-BE49-F238E27FC236}">
                <a16:creationId xmlns:a16="http://schemas.microsoft.com/office/drawing/2014/main" id="{9BADDE8F-FCC0-4B3D-9E32-90A6B95764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66850" y="1393210"/>
            <a:ext cx="1809750" cy="2156254"/>
          </a:xfrm>
          <a:prstGeom prst="round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sp>
        <p:nvSpPr>
          <p:cNvPr id="7" name="Rectangle 5">
            <a:extLst>
              <a:ext uri="{FF2B5EF4-FFF2-40B4-BE49-F238E27FC236}">
                <a16:creationId xmlns:a16="http://schemas.microsoft.com/office/drawing/2014/main" id="{6DCEE972-B9C1-48A3-97BC-860C8FE005EC}"/>
              </a:ext>
            </a:extLst>
          </p:cNvPr>
          <p:cNvSpPr/>
          <p:nvPr/>
        </p:nvSpPr>
        <p:spPr>
          <a:xfrm>
            <a:off x="3717449" y="533400"/>
            <a:ext cx="1922779" cy="68834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IN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8" name="Picture 6">
            <a:extLst>
              <a:ext uri="{FF2B5EF4-FFF2-40B4-BE49-F238E27FC236}">
                <a16:creationId xmlns:a16="http://schemas.microsoft.com/office/drawing/2014/main" id="{12554AB0-F5B6-4DA5-8A17-351D9F1492B3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211582" y="1427846"/>
            <a:ext cx="1637018" cy="2058095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sp>
        <p:nvSpPr>
          <p:cNvPr id="9" name="24-Point Star 1">
            <a:extLst>
              <a:ext uri="{FF2B5EF4-FFF2-40B4-BE49-F238E27FC236}">
                <a16:creationId xmlns:a16="http://schemas.microsoft.com/office/drawing/2014/main" id="{B9AED52B-4115-40EE-AD03-EF5691E7F9B7}"/>
              </a:ext>
            </a:extLst>
          </p:cNvPr>
          <p:cNvSpPr/>
          <p:nvPr/>
        </p:nvSpPr>
        <p:spPr>
          <a:xfrm>
            <a:off x="3429000" y="324754"/>
            <a:ext cx="2590800" cy="1123046"/>
          </a:xfrm>
          <a:prstGeom prst="star24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83801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>
            <a:extLst>
              <a:ext uri="{FF2B5EF4-FFF2-40B4-BE49-F238E27FC236}">
                <a16:creationId xmlns:a16="http://schemas.microsoft.com/office/drawing/2014/main" id="{DFFE7159-973C-4E4F-A4F9-32621A33E5C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/>
          <a:srcRect r="-5110"/>
          <a:stretch>
            <a:fillRect/>
          </a:stretch>
        </p:blipFill>
        <p:spPr bwMode="auto">
          <a:xfrm>
            <a:off x="2360440" y="2063845"/>
            <a:ext cx="3223779" cy="3211293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5" name="Picture 2">
            <a:extLst>
              <a:ext uri="{FF2B5EF4-FFF2-40B4-BE49-F238E27FC236}">
                <a16:creationId xmlns:a16="http://schemas.microsoft.com/office/drawing/2014/main" id="{6DB2F19C-BDF9-4A2A-9123-D06DC6296008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91501" y="4502245"/>
            <a:ext cx="1152525" cy="1152523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6" name="Picture 3">
            <a:extLst>
              <a:ext uri="{FF2B5EF4-FFF2-40B4-BE49-F238E27FC236}">
                <a16:creationId xmlns:a16="http://schemas.microsoft.com/office/drawing/2014/main" id="{92B77C4F-1EF0-4CEE-B206-C7DD3DD8D5C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7253" t="-6093" r="2866" b="-75"/>
          <a:stretch>
            <a:fillRect/>
          </a:stretch>
        </p:blipFill>
        <p:spPr>
          <a:xfrm>
            <a:off x="5965218" y="1148362"/>
            <a:ext cx="2332008" cy="2315446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7" name="Picture 4">
            <a:extLst>
              <a:ext uri="{FF2B5EF4-FFF2-40B4-BE49-F238E27FC236}">
                <a16:creationId xmlns:a16="http://schemas.microsoft.com/office/drawing/2014/main" id="{8DC298D0-9D54-4C9A-8E21-47454B6C8B63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9689" r="58784" b="8810"/>
          <a:stretch>
            <a:fillRect/>
          </a:stretch>
        </p:blipFill>
        <p:spPr>
          <a:xfrm>
            <a:off x="365498" y="1682845"/>
            <a:ext cx="1759528" cy="1631961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8" name="Picture 5">
            <a:extLst>
              <a:ext uri="{FF2B5EF4-FFF2-40B4-BE49-F238E27FC236}">
                <a16:creationId xmlns:a16="http://schemas.microsoft.com/office/drawing/2014/main" id="{9EF834F4-1B7D-4671-ADD9-DBD5A5862DB3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37244" r="71527" b="8811"/>
          <a:stretch>
            <a:fillRect/>
          </a:stretch>
        </p:blipFill>
        <p:spPr>
          <a:xfrm>
            <a:off x="6658654" y="4072565"/>
            <a:ext cx="1524273" cy="1509926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9" name="TextBox 6">
            <a:extLst>
              <a:ext uri="{FF2B5EF4-FFF2-40B4-BE49-F238E27FC236}">
                <a16:creationId xmlns:a16="http://schemas.microsoft.com/office/drawing/2014/main" id="{C3420199-84A8-47E2-A74E-DB5868EE8F4C}"/>
              </a:ext>
            </a:extLst>
          </p:cNvPr>
          <p:cNvSpPr txBox="1"/>
          <p:nvPr/>
        </p:nvSpPr>
        <p:spPr>
          <a:xfrm>
            <a:off x="2315526" y="844645"/>
            <a:ext cx="40767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চিত্রের পাত্র  গুলো দেখি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7">
            <a:extLst>
              <a:ext uri="{FF2B5EF4-FFF2-40B4-BE49-F238E27FC236}">
                <a16:creationId xmlns:a16="http://schemas.microsoft.com/office/drawing/2014/main" id="{A2F256F2-BD2D-4B1A-B7C5-31F43198959A}"/>
              </a:ext>
            </a:extLst>
          </p:cNvPr>
          <p:cNvSpPr txBox="1"/>
          <p:nvPr/>
        </p:nvSpPr>
        <p:spPr>
          <a:xfrm>
            <a:off x="852082" y="3294254"/>
            <a:ext cx="9525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>
                <a:latin typeface="NikoshBAN" pitchFamily="2" charset="0"/>
                <a:cs typeface="NikoshBAN" pitchFamily="2" charset="0"/>
              </a:rPr>
              <a:t>১নং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8">
            <a:extLst>
              <a:ext uri="{FF2B5EF4-FFF2-40B4-BE49-F238E27FC236}">
                <a16:creationId xmlns:a16="http://schemas.microsoft.com/office/drawing/2014/main" id="{B377CEFA-0D3A-4A9C-B683-515A92B6E750}"/>
              </a:ext>
            </a:extLst>
          </p:cNvPr>
          <p:cNvSpPr txBox="1"/>
          <p:nvPr/>
        </p:nvSpPr>
        <p:spPr>
          <a:xfrm>
            <a:off x="3725089" y="5182550"/>
            <a:ext cx="9525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>
                <a:latin typeface="NikoshBAN" pitchFamily="2" charset="0"/>
                <a:cs typeface="NikoshBAN" pitchFamily="2" charset="0"/>
              </a:rPr>
              <a:t>২নং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9">
            <a:extLst>
              <a:ext uri="{FF2B5EF4-FFF2-40B4-BE49-F238E27FC236}">
                <a16:creationId xmlns:a16="http://schemas.microsoft.com/office/drawing/2014/main" id="{ADB5298F-F19F-4E02-A8B4-13337B9E59BF}"/>
              </a:ext>
            </a:extLst>
          </p:cNvPr>
          <p:cNvSpPr txBox="1"/>
          <p:nvPr/>
        </p:nvSpPr>
        <p:spPr>
          <a:xfrm>
            <a:off x="6944539" y="3336280"/>
            <a:ext cx="9525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>
                <a:latin typeface="NikoshBAN" pitchFamily="2" charset="0"/>
                <a:cs typeface="NikoshBAN" pitchFamily="2" charset="0"/>
              </a:rPr>
              <a:t>৩নং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0">
            <a:extLst>
              <a:ext uri="{FF2B5EF4-FFF2-40B4-BE49-F238E27FC236}">
                <a16:creationId xmlns:a16="http://schemas.microsoft.com/office/drawing/2014/main" id="{1B2881FE-B257-46FE-9403-6387334028A8}"/>
              </a:ext>
            </a:extLst>
          </p:cNvPr>
          <p:cNvSpPr txBox="1"/>
          <p:nvPr/>
        </p:nvSpPr>
        <p:spPr>
          <a:xfrm>
            <a:off x="852082" y="5576132"/>
            <a:ext cx="9525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>
                <a:latin typeface="NikoshBAN" pitchFamily="2" charset="0"/>
                <a:cs typeface="NikoshBAN" pitchFamily="2" charset="0"/>
              </a:rPr>
              <a:t>৪নং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TextBox 11">
            <a:extLst>
              <a:ext uri="{FF2B5EF4-FFF2-40B4-BE49-F238E27FC236}">
                <a16:creationId xmlns:a16="http://schemas.microsoft.com/office/drawing/2014/main" id="{5817C338-70D0-452E-B63B-87BF43EE1471}"/>
              </a:ext>
            </a:extLst>
          </p:cNvPr>
          <p:cNvSpPr txBox="1"/>
          <p:nvPr/>
        </p:nvSpPr>
        <p:spPr>
          <a:xfrm>
            <a:off x="7131222" y="5606474"/>
            <a:ext cx="9525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>
                <a:latin typeface="NikoshBAN" pitchFamily="2" charset="0"/>
                <a:cs typeface="NikoshBAN" pitchFamily="2" charset="0"/>
              </a:rPr>
              <a:t>৫নং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89FFFE9-6D20-406C-B048-B719B0742761}"/>
              </a:ext>
            </a:extLst>
          </p:cNvPr>
          <p:cNvSpPr txBox="1"/>
          <p:nvPr/>
        </p:nvSpPr>
        <p:spPr>
          <a:xfrm>
            <a:off x="1972628" y="5655424"/>
            <a:ext cx="48005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>
                <a:latin typeface="NikoshBAN" pitchFamily="2" charset="0"/>
                <a:cs typeface="NikoshBAN" pitchFamily="2" charset="0"/>
              </a:rPr>
              <a:t>কোন পাত্রে সবচেয়ে বেশি ফল আছে ?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58174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 override="childStyle">
                                        <p:cTn id="43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normal"/>
                                          </p:val>
                                        </p:tav>
                                        <p:tav tm="50000">
                                          <p:val>
                                            <p:strVal val="bold"/>
                                          </p:val>
                                        </p:tav>
                                        <p:tav tm="60000">
                                          <p:val>
                                            <p:strVal val="normal"/>
                                          </p:val>
                                        </p:tav>
                                        <p:tav tm="100000">
                                          <p:val>
                                            <p:strVal val="normal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1" grpId="1"/>
      <p:bldP spid="12" grpId="0"/>
      <p:bldP spid="13" grpId="0"/>
      <p:bldP spid="14" grpId="0"/>
      <p:bldP spid="1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1">
            <a:extLst>
              <a:ext uri="{FF2B5EF4-FFF2-40B4-BE49-F238E27FC236}">
                <a16:creationId xmlns:a16="http://schemas.microsoft.com/office/drawing/2014/main" id="{F2606BE2-CCBE-4FEE-9AD0-A9343299A85D}"/>
              </a:ext>
            </a:extLst>
          </p:cNvPr>
          <p:cNvSpPr txBox="1"/>
          <p:nvPr/>
        </p:nvSpPr>
        <p:spPr>
          <a:xfrm>
            <a:off x="412138" y="5816026"/>
            <a:ext cx="7848600" cy="584775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200" dirty="0">
                <a:latin typeface="NikoshBAN" pitchFamily="2" charset="0"/>
                <a:cs typeface="NikoshBAN" pitchFamily="2" charset="0"/>
              </a:rPr>
              <a:t>কোন  রঙের বল সবচেয়ে বেশি?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3">
            <a:extLst>
              <a:ext uri="{FF2B5EF4-FFF2-40B4-BE49-F238E27FC236}">
                <a16:creationId xmlns:a16="http://schemas.microsoft.com/office/drawing/2014/main" id="{950C0D7C-8D30-49A2-9B34-1037C160D523}"/>
              </a:ext>
            </a:extLst>
          </p:cNvPr>
          <p:cNvSpPr txBox="1"/>
          <p:nvPr/>
        </p:nvSpPr>
        <p:spPr>
          <a:xfrm>
            <a:off x="412138" y="435114"/>
            <a:ext cx="7848600" cy="707886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4000" dirty="0">
                <a:latin typeface="NikoshBAN" pitchFamily="2" charset="0"/>
                <a:cs typeface="NikoshBAN" pitchFamily="2" charset="0"/>
              </a:rPr>
              <a:t>  চিত্র বলগুলো লক্ষ্য কর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Oval 4">
            <a:extLst>
              <a:ext uri="{FF2B5EF4-FFF2-40B4-BE49-F238E27FC236}">
                <a16:creationId xmlns:a16="http://schemas.microsoft.com/office/drawing/2014/main" id="{99A6320C-250A-4B82-889D-E9D9C28EDF05}"/>
              </a:ext>
            </a:extLst>
          </p:cNvPr>
          <p:cNvSpPr/>
          <p:nvPr/>
        </p:nvSpPr>
        <p:spPr>
          <a:xfrm flipH="1">
            <a:off x="2678296" y="3509330"/>
            <a:ext cx="1120414" cy="1012281"/>
          </a:xfrm>
          <a:prstGeom prst="ellipse">
            <a:avLst/>
          </a:prstGeom>
          <a:solidFill>
            <a:srgbClr val="070BAF"/>
          </a:solidFill>
          <a:ln>
            <a:noFill/>
          </a:ln>
          <a:scene3d>
            <a:camera prst="orthographicFront"/>
            <a:lightRig rig="threePt" dir="t"/>
          </a:scene3d>
          <a:sp3d>
            <a:bevelT w="1828800" h="1828800"/>
            <a:bevelB w="1828800" h="18288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27">
            <a:extLst>
              <a:ext uri="{FF2B5EF4-FFF2-40B4-BE49-F238E27FC236}">
                <a16:creationId xmlns:a16="http://schemas.microsoft.com/office/drawing/2014/main" id="{F32C8904-9C49-4255-987D-BDDF6F06146E}"/>
              </a:ext>
            </a:extLst>
          </p:cNvPr>
          <p:cNvSpPr/>
          <p:nvPr/>
        </p:nvSpPr>
        <p:spPr>
          <a:xfrm flipH="1">
            <a:off x="5168621" y="1207227"/>
            <a:ext cx="1120414" cy="1012281"/>
          </a:xfrm>
          <a:prstGeom prst="ellipse">
            <a:avLst/>
          </a:prstGeom>
          <a:solidFill>
            <a:srgbClr val="070BAF"/>
          </a:solidFill>
          <a:ln>
            <a:noFill/>
          </a:ln>
          <a:scene3d>
            <a:camera prst="orthographicFront"/>
            <a:lightRig rig="threePt" dir="t"/>
          </a:scene3d>
          <a:sp3d>
            <a:bevelT w="1828800" h="1828800"/>
            <a:bevelB w="1828800" h="18288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28">
            <a:extLst>
              <a:ext uri="{FF2B5EF4-FFF2-40B4-BE49-F238E27FC236}">
                <a16:creationId xmlns:a16="http://schemas.microsoft.com/office/drawing/2014/main" id="{465456DD-61FD-4265-97A8-3CC5C368260F}"/>
              </a:ext>
            </a:extLst>
          </p:cNvPr>
          <p:cNvSpPr/>
          <p:nvPr/>
        </p:nvSpPr>
        <p:spPr>
          <a:xfrm flipH="1">
            <a:off x="1332026" y="3441152"/>
            <a:ext cx="1120414" cy="1012281"/>
          </a:xfrm>
          <a:prstGeom prst="ellipse">
            <a:avLst/>
          </a:prstGeom>
          <a:solidFill>
            <a:srgbClr val="FFFF00"/>
          </a:solidFill>
          <a:ln>
            <a:noFill/>
          </a:ln>
          <a:scene3d>
            <a:camera prst="orthographicFront"/>
            <a:lightRig rig="threePt" dir="t"/>
          </a:scene3d>
          <a:sp3d>
            <a:bevelT w="1828800" h="1828800"/>
            <a:bevelB w="1828800" h="18288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30">
            <a:extLst>
              <a:ext uri="{FF2B5EF4-FFF2-40B4-BE49-F238E27FC236}">
                <a16:creationId xmlns:a16="http://schemas.microsoft.com/office/drawing/2014/main" id="{AB47CB47-677D-4975-8EF1-563A3B510E6C}"/>
              </a:ext>
            </a:extLst>
          </p:cNvPr>
          <p:cNvSpPr/>
          <p:nvPr/>
        </p:nvSpPr>
        <p:spPr>
          <a:xfrm flipH="1">
            <a:off x="5229834" y="3522238"/>
            <a:ext cx="1120414" cy="1012281"/>
          </a:xfrm>
          <a:prstGeom prst="ellipse">
            <a:avLst/>
          </a:prstGeom>
          <a:solidFill>
            <a:srgbClr val="070BAF"/>
          </a:solidFill>
          <a:ln>
            <a:noFill/>
          </a:ln>
          <a:scene3d>
            <a:camera prst="orthographicFront"/>
            <a:lightRig rig="threePt" dir="t"/>
          </a:scene3d>
          <a:sp3d>
            <a:bevelT w="1828800" h="1828800"/>
            <a:bevelB w="1828800" h="18288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31">
            <a:extLst>
              <a:ext uri="{FF2B5EF4-FFF2-40B4-BE49-F238E27FC236}">
                <a16:creationId xmlns:a16="http://schemas.microsoft.com/office/drawing/2014/main" id="{2BCB79F7-7A0E-4637-B34C-3CF72F75284A}"/>
              </a:ext>
            </a:extLst>
          </p:cNvPr>
          <p:cNvSpPr/>
          <p:nvPr/>
        </p:nvSpPr>
        <p:spPr>
          <a:xfrm flipH="1">
            <a:off x="7470662" y="1182408"/>
            <a:ext cx="1120414" cy="1012281"/>
          </a:xfrm>
          <a:prstGeom prst="ellipse">
            <a:avLst/>
          </a:prstGeom>
          <a:solidFill>
            <a:srgbClr val="070BAF"/>
          </a:solidFill>
          <a:ln>
            <a:noFill/>
          </a:ln>
          <a:scene3d>
            <a:camera prst="orthographicFront"/>
            <a:lightRig rig="threePt" dir="t"/>
          </a:scene3d>
          <a:sp3d>
            <a:bevelT w="1828800" h="1828800"/>
            <a:bevelB w="1828800" h="18288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33">
            <a:extLst>
              <a:ext uri="{FF2B5EF4-FFF2-40B4-BE49-F238E27FC236}">
                <a16:creationId xmlns:a16="http://schemas.microsoft.com/office/drawing/2014/main" id="{40FB704A-23AB-47A6-8556-39170FF002F5}"/>
              </a:ext>
            </a:extLst>
          </p:cNvPr>
          <p:cNvSpPr/>
          <p:nvPr/>
        </p:nvSpPr>
        <p:spPr>
          <a:xfrm flipH="1">
            <a:off x="6350248" y="3570304"/>
            <a:ext cx="1120414" cy="1012281"/>
          </a:xfrm>
          <a:prstGeom prst="ellipse">
            <a:avLst/>
          </a:prstGeom>
          <a:solidFill>
            <a:srgbClr val="FF0000"/>
          </a:solidFill>
          <a:ln>
            <a:noFill/>
          </a:ln>
          <a:scene3d>
            <a:camera prst="orthographicFront"/>
            <a:lightRig rig="threePt" dir="t"/>
          </a:scene3d>
          <a:sp3d>
            <a:bevelT w="1828800" h="1828800"/>
            <a:bevelB w="1828800" h="18288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34">
            <a:extLst>
              <a:ext uri="{FF2B5EF4-FFF2-40B4-BE49-F238E27FC236}">
                <a16:creationId xmlns:a16="http://schemas.microsoft.com/office/drawing/2014/main" id="{EA4D78D5-BE2C-4187-80E6-28665F72295F}"/>
              </a:ext>
            </a:extLst>
          </p:cNvPr>
          <p:cNvSpPr/>
          <p:nvPr/>
        </p:nvSpPr>
        <p:spPr>
          <a:xfrm flipH="1">
            <a:off x="1332026" y="1207227"/>
            <a:ext cx="1120414" cy="1012281"/>
          </a:xfrm>
          <a:prstGeom prst="ellipse">
            <a:avLst/>
          </a:prstGeom>
          <a:solidFill>
            <a:srgbClr val="C2FF85"/>
          </a:solidFill>
          <a:ln>
            <a:noFill/>
          </a:ln>
          <a:scene3d>
            <a:camera prst="orthographicFront"/>
            <a:lightRig rig="threePt" dir="t"/>
          </a:scene3d>
          <a:sp3d>
            <a:bevelT w="1828800" h="1828800"/>
            <a:bevelB w="1828800" h="18288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35">
            <a:extLst>
              <a:ext uri="{FF2B5EF4-FFF2-40B4-BE49-F238E27FC236}">
                <a16:creationId xmlns:a16="http://schemas.microsoft.com/office/drawing/2014/main" id="{A4D8615F-7BA1-482D-BD5B-9D146110A476}"/>
              </a:ext>
            </a:extLst>
          </p:cNvPr>
          <p:cNvSpPr/>
          <p:nvPr/>
        </p:nvSpPr>
        <p:spPr>
          <a:xfrm flipH="1">
            <a:off x="3852324" y="1245186"/>
            <a:ext cx="1120414" cy="1012281"/>
          </a:xfrm>
          <a:prstGeom prst="ellipse">
            <a:avLst/>
          </a:prstGeom>
          <a:solidFill>
            <a:srgbClr val="FF0000"/>
          </a:solidFill>
          <a:ln>
            <a:noFill/>
          </a:ln>
          <a:scene3d>
            <a:camera prst="orthographicFront"/>
            <a:lightRig rig="threePt" dir="t"/>
          </a:scene3d>
          <a:sp3d>
            <a:bevelT w="1828800" h="1828800"/>
            <a:bevelB w="1828800" h="18288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36">
            <a:extLst>
              <a:ext uri="{FF2B5EF4-FFF2-40B4-BE49-F238E27FC236}">
                <a16:creationId xmlns:a16="http://schemas.microsoft.com/office/drawing/2014/main" id="{319D21DC-5F81-4C62-8E0C-EB91B102EF54}"/>
              </a:ext>
            </a:extLst>
          </p:cNvPr>
          <p:cNvSpPr/>
          <p:nvPr/>
        </p:nvSpPr>
        <p:spPr>
          <a:xfrm flipH="1">
            <a:off x="211612" y="2347151"/>
            <a:ext cx="1120414" cy="1012281"/>
          </a:xfrm>
          <a:prstGeom prst="ellipse">
            <a:avLst/>
          </a:prstGeom>
          <a:solidFill>
            <a:srgbClr val="FF0000"/>
          </a:solidFill>
          <a:ln>
            <a:noFill/>
          </a:ln>
          <a:scene3d>
            <a:camera prst="orthographicFront"/>
            <a:lightRig rig="threePt" dir="t"/>
          </a:scene3d>
          <a:sp3d>
            <a:bevelT w="1828800" h="1828800"/>
            <a:bevelB w="1828800" h="18288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37">
            <a:extLst>
              <a:ext uri="{FF2B5EF4-FFF2-40B4-BE49-F238E27FC236}">
                <a16:creationId xmlns:a16="http://schemas.microsoft.com/office/drawing/2014/main" id="{7E31627E-F7B8-488B-B07B-78A1A31A36BF}"/>
              </a:ext>
            </a:extLst>
          </p:cNvPr>
          <p:cNvSpPr/>
          <p:nvPr/>
        </p:nvSpPr>
        <p:spPr>
          <a:xfrm flipH="1">
            <a:off x="2731910" y="2347150"/>
            <a:ext cx="1120414" cy="1012281"/>
          </a:xfrm>
          <a:prstGeom prst="ellipse">
            <a:avLst/>
          </a:prstGeom>
          <a:solidFill>
            <a:srgbClr val="FFFF00"/>
          </a:solidFill>
          <a:ln>
            <a:noFill/>
          </a:ln>
          <a:scene3d>
            <a:camera prst="orthographicFront"/>
            <a:lightRig rig="threePt" dir="t"/>
          </a:scene3d>
          <a:sp3d>
            <a:bevelT w="1828800" h="1828800"/>
            <a:bevelB w="1828800" h="18288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38">
            <a:extLst>
              <a:ext uri="{FF2B5EF4-FFF2-40B4-BE49-F238E27FC236}">
                <a16:creationId xmlns:a16="http://schemas.microsoft.com/office/drawing/2014/main" id="{35F445B5-97E0-48FD-9981-ED2C351143E8}"/>
              </a:ext>
            </a:extLst>
          </p:cNvPr>
          <p:cNvSpPr/>
          <p:nvPr/>
        </p:nvSpPr>
        <p:spPr>
          <a:xfrm flipH="1">
            <a:off x="3915226" y="2347149"/>
            <a:ext cx="1120414" cy="1012281"/>
          </a:xfrm>
          <a:prstGeom prst="ellipse">
            <a:avLst/>
          </a:prstGeom>
          <a:solidFill>
            <a:srgbClr val="070BAF"/>
          </a:solidFill>
          <a:ln>
            <a:noFill/>
          </a:ln>
          <a:scene3d>
            <a:camera prst="orthographicFront"/>
            <a:lightRig rig="threePt" dir="t"/>
          </a:scene3d>
          <a:sp3d>
            <a:bevelT w="1828800" h="1828800"/>
            <a:bevelB w="1828800" h="18288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39">
            <a:extLst>
              <a:ext uri="{FF2B5EF4-FFF2-40B4-BE49-F238E27FC236}">
                <a16:creationId xmlns:a16="http://schemas.microsoft.com/office/drawing/2014/main" id="{126295EC-B02D-48B3-BC50-E12695F4577D}"/>
              </a:ext>
            </a:extLst>
          </p:cNvPr>
          <p:cNvSpPr/>
          <p:nvPr/>
        </p:nvSpPr>
        <p:spPr>
          <a:xfrm flipH="1">
            <a:off x="5168621" y="2423232"/>
            <a:ext cx="1120414" cy="1012281"/>
          </a:xfrm>
          <a:prstGeom prst="ellipse">
            <a:avLst/>
          </a:prstGeom>
          <a:solidFill>
            <a:srgbClr val="FFFF00"/>
          </a:solidFill>
          <a:ln>
            <a:noFill/>
          </a:ln>
          <a:scene3d>
            <a:camera prst="orthographicFront"/>
            <a:lightRig rig="threePt" dir="t"/>
          </a:scene3d>
          <a:sp3d>
            <a:bevelT w="1828800" h="1828800"/>
            <a:bevelB w="1828800" h="18288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41">
            <a:extLst>
              <a:ext uri="{FF2B5EF4-FFF2-40B4-BE49-F238E27FC236}">
                <a16:creationId xmlns:a16="http://schemas.microsoft.com/office/drawing/2014/main" id="{A8E32EFE-B9EB-4D96-B5E7-CA4CE35E2F76}"/>
              </a:ext>
            </a:extLst>
          </p:cNvPr>
          <p:cNvSpPr/>
          <p:nvPr/>
        </p:nvSpPr>
        <p:spPr>
          <a:xfrm flipH="1">
            <a:off x="3945621" y="3538280"/>
            <a:ext cx="1120414" cy="1012281"/>
          </a:xfrm>
          <a:prstGeom prst="ellipse">
            <a:avLst/>
          </a:prstGeom>
          <a:solidFill>
            <a:srgbClr val="C2FF85"/>
          </a:solidFill>
          <a:ln>
            <a:noFill/>
          </a:ln>
          <a:scene3d>
            <a:camera prst="orthographicFront"/>
            <a:lightRig rig="threePt" dir="t"/>
          </a:scene3d>
          <a:sp3d>
            <a:bevelT w="1828800" h="1828800"/>
            <a:bevelB w="1828800" h="18288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42">
            <a:extLst>
              <a:ext uri="{FF2B5EF4-FFF2-40B4-BE49-F238E27FC236}">
                <a16:creationId xmlns:a16="http://schemas.microsoft.com/office/drawing/2014/main" id="{FE4E3FB2-2FC0-4317-972A-27792FC4F50B}"/>
              </a:ext>
            </a:extLst>
          </p:cNvPr>
          <p:cNvSpPr/>
          <p:nvPr/>
        </p:nvSpPr>
        <p:spPr>
          <a:xfrm flipH="1">
            <a:off x="6350248" y="2347148"/>
            <a:ext cx="1120414" cy="1012281"/>
          </a:xfrm>
          <a:prstGeom prst="ellipse">
            <a:avLst/>
          </a:prstGeom>
          <a:solidFill>
            <a:srgbClr val="070BAF"/>
          </a:solidFill>
          <a:ln>
            <a:noFill/>
          </a:ln>
          <a:scene3d>
            <a:camera prst="orthographicFront"/>
            <a:lightRig rig="threePt" dir="t"/>
          </a:scene3d>
          <a:sp3d>
            <a:bevelT w="1828800" h="1828800"/>
            <a:bevelB w="1828800" h="18288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43">
            <a:extLst>
              <a:ext uri="{FF2B5EF4-FFF2-40B4-BE49-F238E27FC236}">
                <a16:creationId xmlns:a16="http://schemas.microsoft.com/office/drawing/2014/main" id="{1673A0B1-0640-4760-BF8C-A210A7CC9F45}"/>
              </a:ext>
            </a:extLst>
          </p:cNvPr>
          <p:cNvSpPr/>
          <p:nvPr/>
        </p:nvSpPr>
        <p:spPr>
          <a:xfrm flipH="1">
            <a:off x="6350248" y="1182408"/>
            <a:ext cx="1120414" cy="1012281"/>
          </a:xfrm>
          <a:prstGeom prst="ellipse">
            <a:avLst/>
          </a:prstGeom>
          <a:solidFill>
            <a:srgbClr val="FFFF00"/>
          </a:solidFill>
          <a:ln>
            <a:noFill/>
          </a:ln>
          <a:scene3d>
            <a:camera prst="orthographicFront"/>
            <a:lightRig rig="threePt" dir="t"/>
          </a:scene3d>
          <a:sp3d>
            <a:bevelT w="1828800" h="1828800"/>
            <a:bevelB w="1828800" h="18288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44">
            <a:extLst>
              <a:ext uri="{FF2B5EF4-FFF2-40B4-BE49-F238E27FC236}">
                <a16:creationId xmlns:a16="http://schemas.microsoft.com/office/drawing/2014/main" id="{886E24C1-1480-4AF4-B635-53EFE13B0475}"/>
              </a:ext>
            </a:extLst>
          </p:cNvPr>
          <p:cNvSpPr/>
          <p:nvPr/>
        </p:nvSpPr>
        <p:spPr>
          <a:xfrm flipH="1">
            <a:off x="7470662" y="3522237"/>
            <a:ext cx="1120414" cy="1012281"/>
          </a:xfrm>
          <a:prstGeom prst="ellipse">
            <a:avLst/>
          </a:prstGeom>
          <a:solidFill>
            <a:srgbClr val="070BAF"/>
          </a:solidFill>
          <a:ln>
            <a:noFill/>
          </a:ln>
          <a:scene3d>
            <a:camera prst="orthographicFront"/>
            <a:lightRig rig="threePt" dir="t"/>
          </a:scene3d>
          <a:sp3d>
            <a:bevelT w="1828800" h="1828800"/>
            <a:bevelB w="1828800" h="18288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45">
            <a:extLst>
              <a:ext uri="{FF2B5EF4-FFF2-40B4-BE49-F238E27FC236}">
                <a16:creationId xmlns:a16="http://schemas.microsoft.com/office/drawing/2014/main" id="{89288712-809B-43CC-AB2F-298EF70FD63B}"/>
              </a:ext>
            </a:extLst>
          </p:cNvPr>
          <p:cNvSpPr/>
          <p:nvPr/>
        </p:nvSpPr>
        <p:spPr>
          <a:xfrm flipH="1">
            <a:off x="7470662" y="2363312"/>
            <a:ext cx="1120414" cy="1012281"/>
          </a:xfrm>
          <a:prstGeom prst="ellipse">
            <a:avLst/>
          </a:prstGeom>
          <a:solidFill>
            <a:srgbClr val="FFFF00"/>
          </a:solidFill>
          <a:ln>
            <a:noFill/>
          </a:ln>
          <a:scene3d>
            <a:camera prst="orthographicFront"/>
            <a:lightRig rig="threePt" dir="t"/>
          </a:scene3d>
          <a:sp3d>
            <a:bevelT w="1828800" h="1828800"/>
            <a:bevelB w="1828800" h="18288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46">
            <a:extLst>
              <a:ext uri="{FF2B5EF4-FFF2-40B4-BE49-F238E27FC236}">
                <a16:creationId xmlns:a16="http://schemas.microsoft.com/office/drawing/2014/main" id="{FA3E3C2A-2A8E-4871-B084-F74904439227}"/>
              </a:ext>
            </a:extLst>
          </p:cNvPr>
          <p:cNvSpPr/>
          <p:nvPr/>
        </p:nvSpPr>
        <p:spPr>
          <a:xfrm flipH="1">
            <a:off x="211612" y="1169505"/>
            <a:ext cx="1120414" cy="1012281"/>
          </a:xfrm>
          <a:prstGeom prst="ellipse">
            <a:avLst/>
          </a:prstGeom>
          <a:solidFill>
            <a:srgbClr val="070BAF"/>
          </a:solidFill>
          <a:ln>
            <a:noFill/>
          </a:ln>
          <a:scene3d>
            <a:camera prst="orthographicFront"/>
            <a:lightRig rig="threePt" dir="t"/>
          </a:scene3d>
          <a:sp3d>
            <a:bevelT w="1828800" h="1828800"/>
            <a:bevelB w="1828800" h="18288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47">
            <a:extLst>
              <a:ext uri="{FF2B5EF4-FFF2-40B4-BE49-F238E27FC236}">
                <a16:creationId xmlns:a16="http://schemas.microsoft.com/office/drawing/2014/main" id="{DF55E3F9-CE54-4107-A031-9B597D47D02C}"/>
              </a:ext>
            </a:extLst>
          </p:cNvPr>
          <p:cNvSpPr/>
          <p:nvPr/>
        </p:nvSpPr>
        <p:spPr>
          <a:xfrm flipH="1">
            <a:off x="2600619" y="1254539"/>
            <a:ext cx="1120414" cy="1012281"/>
          </a:xfrm>
          <a:prstGeom prst="ellipse">
            <a:avLst/>
          </a:prstGeom>
          <a:solidFill>
            <a:srgbClr val="070BAF"/>
          </a:solidFill>
          <a:ln>
            <a:noFill/>
          </a:ln>
          <a:scene3d>
            <a:camera prst="orthographicFront"/>
            <a:lightRig rig="threePt" dir="t"/>
          </a:scene3d>
          <a:sp3d>
            <a:bevelT w="1828800" h="1828800"/>
            <a:bevelB w="1828800" h="18288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48">
            <a:extLst>
              <a:ext uri="{FF2B5EF4-FFF2-40B4-BE49-F238E27FC236}">
                <a16:creationId xmlns:a16="http://schemas.microsoft.com/office/drawing/2014/main" id="{605EB137-8282-4DC6-B4FA-297D4494FCA2}"/>
              </a:ext>
            </a:extLst>
          </p:cNvPr>
          <p:cNvSpPr/>
          <p:nvPr/>
        </p:nvSpPr>
        <p:spPr>
          <a:xfrm flipH="1">
            <a:off x="211612" y="3462773"/>
            <a:ext cx="1120414" cy="1012281"/>
          </a:xfrm>
          <a:prstGeom prst="ellipse">
            <a:avLst/>
          </a:prstGeom>
          <a:solidFill>
            <a:srgbClr val="070BAF"/>
          </a:solidFill>
          <a:ln>
            <a:noFill/>
          </a:ln>
          <a:scene3d>
            <a:camera prst="orthographicFront"/>
            <a:lightRig rig="threePt" dir="t"/>
          </a:scene3d>
          <a:sp3d>
            <a:bevelT w="1828800" h="1828800"/>
            <a:bevelB w="1828800" h="18288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49">
            <a:extLst>
              <a:ext uri="{FF2B5EF4-FFF2-40B4-BE49-F238E27FC236}">
                <a16:creationId xmlns:a16="http://schemas.microsoft.com/office/drawing/2014/main" id="{C8C350F6-9E90-460F-B1F0-F8C0B6D53B33}"/>
              </a:ext>
            </a:extLst>
          </p:cNvPr>
          <p:cNvSpPr/>
          <p:nvPr/>
        </p:nvSpPr>
        <p:spPr>
          <a:xfrm flipH="1">
            <a:off x="1480205" y="2261300"/>
            <a:ext cx="1120414" cy="1012281"/>
          </a:xfrm>
          <a:prstGeom prst="ellipse">
            <a:avLst/>
          </a:prstGeom>
          <a:solidFill>
            <a:srgbClr val="070BAF"/>
          </a:solidFill>
          <a:ln>
            <a:noFill/>
          </a:ln>
          <a:scene3d>
            <a:camera prst="orthographicFront"/>
            <a:lightRig rig="threePt" dir="t"/>
          </a:scene3d>
          <a:sp3d>
            <a:bevelT w="1828800" h="1828800"/>
            <a:bevelB w="1828800" h="18288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50">
            <a:extLst>
              <a:ext uri="{FF2B5EF4-FFF2-40B4-BE49-F238E27FC236}">
                <a16:creationId xmlns:a16="http://schemas.microsoft.com/office/drawing/2014/main" id="{BB09D5BE-4E1E-49D3-A0AA-1A02C890FDC9}"/>
              </a:ext>
            </a:extLst>
          </p:cNvPr>
          <p:cNvSpPr/>
          <p:nvPr/>
        </p:nvSpPr>
        <p:spPr>
          <a:xfrm flipH="1">
            <a:off x="5168621" y="4546430"/>
            <a:ext cx="1120414" cy="1012281"/>
          </a:xfrm>
          <a:prstGeom prst="ellipse">
            <a:avLst/>
          </a:prstGeom>
          <a:solidFill>
            <a:srgbClr val="FFFF00"/>
          </a:solidFill>
          <a:ln>
            <a:noFill/>
          </a:ln>
          <a:scene3d>
            <a:camera prst="orthographicFront"/>
            <a:lightRig rig="threePt" dir="t"/>
          </a:scene3d>
          <a:sp3d>
            <a:bevelT w="1828800" h="1828800"/>
            <a:bevelB w="1828800" h="18288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51">
            <a:extLst>
              <a:ext uri="{FF2B5EF4-FFF2-40B4-BE49-F238E27FC236}">
                <a16:creationId xmlns:a16="http://schemas.microsoft.com/office/drawing/2014/main" id="{BE4C936E-9125-4E1A-A470-92E0EEC81C3D}"/>
              </a:ext>
            </a:extLst>
          </p:cNvPr>
          <p:cNvSpPr/>
          <p:nvPr/>
        </p:nvSpPr>
        <p:spPr>
          <a:xfrm flipH="1">
            <a:off x="7470662" y="4521611"/>
            <a:ext cx="1120414" cy="1012281"/>
          </a:xfrm>
          <a:prstGeom prst="ellipse">
            <a:avLst/>
          </a:prstGeom>
          <a:solidFill>
            <a:srgbClr val="FFFF00"/>
          </a:solidFill>
          <a:ln>
            <a:noFill/>
          </a:ln>
          <a:scene3d>
            <a:camera prst="orthographicFront"/>
            <a:lightRig rig="threePt" dir="t"/>
          </a:scene3d>
          <a:sp3d>
            <a:bevelT w="1828800" h="1828800"/>
            <a:bevelB w="1828800" h="18288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52">
            <a:extLst>
              <a:ext uri="{FF2B5EF4-FFF2-40B4-BE49-F238E27FC236}">
                <a16:creationId xmlns:a16="http://schemas.microsoft.com/office/drawing/2014/main" id="{AF34DDB9-BCD0-4A88-81CE-724CE272AB2B}"/>
              </a:ext>
            </a:extLst>
          </p:cNvPr>
          <p:cNvSpPr/>
          <p:nvPr/>
        </p:nvSpPr>
        <p:spPr>
          <a:xfrm flipH="1">
            <a:off x="1332026" y="4546430"/>
            <a:ext cx="1120414" cy="1012281"/>
          </a:xfrm>
          <a:prstGeom prst="ellipse">
            <a:avLst/>
          </a:prstGeom>
          <a:solidFill>
            <a:srgbClr val="070BAF"/>
          </a:solidFill>
          <a:ln>
            <a:noFill/>
          </a:ln>
          <a:scene3d>
            <a:camera prst="orthographicFront"/>
            <a:lightRig rig="threePt" dir="t"/>
          </a:scene3d>
          <a:sp3d>
            <a:bevelT w="1828800" h="1828800"/>
            <a:bevelB w="1828800" h="18288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53">
            <a:extLst>
              <a:ext uri="{FF2B5EF4-FFF2-40B4-BE49-F238E27FC236}">
                <a16:creationId xmlns:a16="http://schemas.microsoft.com/office/drawing/2014/main" id="{0689A8A9-4789-4B41-863E-963626B9CF36}"/>
              </a:ext>
            </a:extLst>
          </p:cNvPr>
          <p:cNvSpPr/>
          <p:nvPr/>
        </p:nvSpPr>
        <p:spPr>
          <a:xfrm flipH="1">
            <a:off x="3852324" y="4584389"/>
            <a:ext cx="1120414" cy="1012281"/>
          </a:xfrm>
          <a:prstGeom prst="ellipse">
            <a:avLst/>
          </a:prstGeom>
          <a:solidFill>
            <a:srgbClr val="070BAF"/>
          </a:solidFill>
          <a:ln>
            <a:noFill/>
          </a:ln>
          <a:scene3d>
            <a:camera prst="orthographicFront"/>
            <a:lightRig rig="threePt" dir="t"/>
          </a:scene3d>
          <a:sp3d>
            <a:bevelT w="1828800" h="1828800"/>
            <a:bevelB w="1828800" h="18288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54">
            <a:extLst>
              <a:ext uri="{FF2B5EF4-FFF2-40B4-BE49-F238E27FC236}">
                <a16:creationId xmlns:a16="http://schemas.microsoft.com/office/drawing/2014/main" id="{1ABB3843-6FA7-45D1-85FA-4068159BF5BB}"/>
              </a:ext>
            </a:extLst>
          </p:cNvPr>
          <p:cNvSpPr/>
          <p:nvPr/>
        </p:nvSpPr>
        <p:spPr>
          <a:xfrm flipH="1">
            <a:off x="6350248" y="4521611"/>
            <a:ext cx="1120414" cy="1012281"/>
          </a:xfrm>
          <a:prstGeom prst="ellipse">
            <a:avLst/>
          </a:prstGeom>
          <a:solidFill>
            <a:srgbClr val="070BAF"/>
          </a:solidFill>
          <a:ln>
            <a:noFill/>
          </a:ln>
          <a:scene3d>
            <a:camera prst="orthographicFront"/>
            <a:lightRig rig="threePt" dir="t"/>
          </a:scene3d>
          <a:sp3d>
            <a:bevelT w="1828800" h="1828800"/>
            <a:bevelB w="1828800" h="18288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Oval 55">
            <a:extLst>
              <a:ext uri="{FF2B5EF4-FFF2-40B4-BE49-F238E27FC236}">
                <a16:creationId xmlns:a16="http://schemas.microsoft.com/office/drawing/2014/main" id="{49022894-B4DE-4E94-92BA-3F2F3E9E6685}"/>
              </a:ext>
            </a:extLst>
          </p:cNvPr>
          <p:cNvSpPr/>
          <p:nvPr/>
        </p:nvSpPr>
        <p:spPr>
          <a:xfrm flipH="1">
            <a:off x="211612" y="4508708"/>
            <a:ext cx="1120414" cy="1012281"/>
          </a:xfrm>
          <a:prstGeom prst="ellipse">
            <a:avLst/>
          </a:prstGeom>
          <a:solidFill>
            <a:srgbClr val="FFFF00"/>
          </a:solidFill>
          <a:ln>
            <a:noFill/>
          </a:ln>
          <a:scene3d>
            <a:camera prst="orthographicFront"/>
            <a:lightRig rig="threePt" dir="t"/>
          </a:scene3d>
          <a:sp3d>
            <a:bevelT w="1828800" h="1828800"/>
            <a:bevelB w="1828800" h="18288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56">
            <a:extLst>
              <a:ext uri="{FF2B5EF4-FFF2-40B4-BE49-F238E27FC236}">
                <a16:creationId xmlns:a16="http://schemas.microsoft.com/office/drawing/2014/main" id="{38C58D2C-5B71-4144-A521-190C11221F3B}"/>
              </a:ext>
            </a:extLst>
          </p:cNvPr>
          <p:cNvSpPr/>
          <p:nvPr/>
        </p:nvSpPr>
        <p:spPr>
          <a:xfrm flipH="1">
            <a:off x="2600619" y="4593742"/>
            <a:ext cx="1120414" cy="1012281"/>
          </a:xfrm>
          <a:prstGeom prst="ellipse">
            <a:avLst/>
          </a:prstGeom>
          <a:solidFill>
            <a:srgbClr val="FF0000"/>
          </a:solidFill>
          <a:ln>
            <a:noFill/>
          </a:ln>
          <a:scene3d>
            <a:camera prst="orthographicFront"/>
            <a:lightRig rig="threePt" dir="t"/>
          </a:scene3d>
          <a:sp3d>
            <a:bevelT w="1828800" h="1828800"/>
            <a:bevelB w="1828800" h="18288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3F6D1EC-DB4A-40BD-AA8F-6B8AD0A2E92A}"/>
              </a:ext>
            </a:extLst>
          </p:cNvPr>
          <p:cNvSpPr txBox="1"/>
          <p:nvPr/>
        </p:nvSpPr>
        <p:spPr>
          <a:xfrm>
            <a:off x="1899633" y="5848757"/>
            <a:ext cx="5344733" cy="584775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200" dirty="0">
                <a:latin typeface="NikoshBAN" pitchFamily="2" charset="0"/>
                <a:cs typeface="NikoshBAN" pitchFamily="2" charset="0"/>
              </a:rPr>
              <a:t>নীল রঙের বল সবচেয়ে বেশি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8524147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">
            <a:extLst>
              <a:ext uri="{FF2B5EF4-FFF2-40B4-BE49-F238E27FC236}">
                <a16:creationId xmlns:a16="http://schemas.microsoft.com/office/drawing/2014/main" id="{E47023A7-7488-4949-82BD-5EF1153F9AB3}"/>
              </a:ext>
            </a:extLst>
          </p:cNvPr>
          <p:cNvSpPr/>
          <p:nvPr/>
        </p:nvSpPr>
        <p:spPr>
          <a:xfrm>
            <a:off x="533400" y="2438400"/>
            <a:ext cx="7543800" cy="1323439"/>
          </a:xfrm>
          <a:prstGeom prst="rect">
            <a:avLst/>
          </a:prstGeom>
        </p:spPr>
        <p:txBody>
          <a:bodyPr wrap="square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bn-BD" sz="80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NikoshBAN" pitchFamily="2" charset="0"/>
                <a:cs typeface="NikoshBAN" pitchFamily="2" charset="0"/>
              </a:rPr>
              <a:t> প্রচুরক</a:t>
            </a:r>
            <a:endParaRPr lang="en-US" sz="80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2">
            <a:extLst>
              <a:ext uri="{FF2B5EF4-FFF2-40B4-BE49-F238E27FC236}">
                <a16:creationId xmlns:a16="http://schemas.microsoft.com/office/drawing/2014/main" id="{EF7180B3-2907-4AE8-9D02-2390DA85564F}"/>
              </a:ext>
            </a:extLst>
          </p:cNvPr>
          <p:cNvSpPr txBox="1"/>
          <p:nvPr/>
        </p:nvSpPr>
        <p:spPr>
          <a:xfrm>
            <a:off x="1600200" y="1515070"/>
            <a:ext cx="5867400" cy="16916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5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আজকের পাঠের বিষয়</a:t>
            </a:r>
            <a:endParaRPr lang="en-US" sz="5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86978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693CAA85-072E-4947-8A97-FF2D472C755E}"/>
              </a:ext>
            </a:extLst>
          </p:cNvPr>
          <p:cNvSpPr/>
          <p:nvPr/>
        </p:nvSpPr>
        <p:spPr>
          <a:xfrm>
            <a:off x="2773136" y="165731"/>
            <a:ext cx="3657596" cy="830997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209550" h="152400" prst="cross"/>
            <a:contourClr>
              <a:srgbClr val="FFFFFF"/>
            </a:contourClr>
          </a:sp3d>
        </p:spPr>
        <p:txBody>
          <a:bodyPr wrap="square">
            <a:spAutoFit/>
          </a:bodyPr>
          <a:lstStyle/>
          <a:p>
            <a:pPr algn="ctr"/>
            <a:r>
              <a:rPr lang="bn-BD" sz="4800" dirty="0">
                <a:ln w="11430"/>
                <a:latin typeface="NikoshBAN" pitchFamily="2" charset="0"/>
                <a:cs typeface="NikoshBAN" pitchFamily="2" charset="0"/>
              </a:rPr>
              <a:t>শিখনফল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8F6A2268-7C92-40D9-95BF-7B28D29CFF12}"/>
              </a:ext>
            </a:extLst>
          </p:cNvPr>
          <p:cNvGrpSpPr/>
          <p:nvPr/>
        </p:nvGrpSpPr>
        <p:grpSpPr>
          <a:xfrm>
            <a:off x="685800" y="1788304"/>
            <a:ext cx="8458200" cy="4648200"/>
            <a:chOff x="283028" y="1828800"/>
            <a:chExt cx="8458200" cy="4648200"/>
          </a:xfrm>
        </p:grpSpPr>
        <p:graphicFrame>
          <p:nvGraphicFramePr>
            <p:cNvPr id="6" name="Diagram 2">
              <a:extLst>
                <a:ext uri="{FF2B5EF4-FFF2-40B4-BE49-F238E27FC236}">
                  <a16:creationId xmlns:a16="http://schemas.microsoft.com/office/drawing/2014/main" id="{7EBFAE4C-855E-481B-A7F5-50F74A792390}"/>
                </a:ext>
              </a:extLst>
            </p:cNvPr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681990758"/>
                </p:ext>
              </p:extLst>
            </p:nvPr>
          </p:nvGraphicFramePr>
          <p:xfrm>
            <a:off x="283028" y="1828800"/>
            <a:ext cx="8458200" cy="4648200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2" r:lo="rId3" r:qs="rId4" r:cs="rId5"/>
            </a:graphicData>
          </a:graphic>
        </p:graphicFrame>
        <p:sp>
          <p:nvSpPr>
            <p:cNvPr id="7" name="Oval 7">
              <a:extLst>
                <a:ext uri="{FF2B5EF4-FFF2-40B4-BE49-F238E27FC236}">
                  <a16:creationId xmlns:a16="http://schemas.microsoft.com/office/drawing/2014/main" id="{AA76EE0E-1077-4438-9100-FC740955E074}"/>
                </a:ext>
              </a:extLst>
            </p:cNvPr>
            <p:cNvSpPr/>
            <p:nvPr/>
          </p:nvSpPr>
          <p:spPr>
            <a:xfrm flipH="1">
              <a:off x="777240" y="2682240"/>
              <a:ext cx="365760" cy="365760"/>
            </a:xfrm>
            <a:prstGeom prst="ellipse">
              <a:avLst/>
            </a:prstGeom>
            <a:solidFill>
              <a:srgbClr val="070BAF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828800" h="1828800"/>
              <a:bevelB w="1828800" h="18288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Oval 10">
              <a:extLst>
                <a:ext uri="{FF2B5EF4-FFF2-40B4-BE49-F238E27FC236}">
                  <a16:creationId xmlns:a16="http://schemas.microsoft.com/office/drawing/2014/main" id="{2AA16A1A-B56E-475E-A400-AE582C29070E}"/>
                </a:ext>
              </a:extLst>
            </p:cNvPr>
            <p:cNvSpPr/>
            <p:nvPr/>
          </p:nvSpPr>
          <p:spPr>
            <a:xfrm flipH="1">
              <a:off x="787636" y="4232542"/>
              <a:ext cx="365760" cy="365760"/>
            </a:xfrm>
            <a:prstGeom prst="ellipse">
              <a:avLst/>
            </a:prstGeom>
            <a:solidFill>
              <a:srgbClr val="070BAF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828800" h="1828800"/>
              <a:bevelB w="1828800" h="18288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2">
              <a:extLst>
                <a:ext uri="{FF2B5EF4-FFF2-40B4-BE49-F238E27FC236}">
                  <a16:creationId xmlns:a16="http://schemas.microsoft.com/office/drawing/2014/main" id="{B3DA6E5B-F6DB-4CB0-8296-DEE393F63E06}"/>
                </a:ext>
              </a:extLst>
            </p:cNvPr>
            <p:cNvSpPr/>
            <p:nvPr/>
          </p:nvSpPr>
          <p:spPr>
            <a:xfrm flipH="1">
              <a:off x="777240" y="5638550"/>
              <a:ext cx="365760" cy="365760"/>
            </a:xfrm>
            <a:prstGeom prst="ellipse">
              <a:avLst/>
            </a:prstGeom>
            <a:solidFill>
              <a:srgbClr val="070BAF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828800" h="1828800"/>
              <a:bevelB w="1828800" h="18288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2" name="Rounded Rectangular Callout 20">
            <a:extLst>
              <a:ext uri="{FF2B5EF4-FFF2-40B4-BE49-F238E27FC236}">
                <a16:creationId xmlns:a16="http://schemas.microsoft.com/office/drawing/2014/main" id="{527CDB69-25D4-4FD4-85AC-78906AD158E6}"/>
              </a:ext>
            </a:extLst>
          </p:cNvPr>
          <p:cNvSpPr/>
          <p:nvPr/>
        </p:nvSpPr>
        <p:spPr>
          <a:xfrm>
            <a:off x="936172" y="1407756"/>
            <a:ext cx="3978728" cy="558800"/>
          </a:xfrm>
          <a:prstGeom prst="wedgeRoundRectCallout">
            <a:avLst>
              <a:gd name="adj1" fmla="val -23164"/>
              <a:gd name="adj2" fmla="val 121794"/>
              <a:gd name="adj3" fmla="val 16667"/>
            </a:avLst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bn-BD" sz="32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এই পাঠ শেষে শিক্ষার্থীরা... </a:t>
            </a:r>
            <a:endParaRPr lang="bn-BD" sz="3200" b="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ea typeface="Calibri" pitchFamily="34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92327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2">
            <a:extLst>
              <a:ext uri="{FF2B5EF4-FFF2-40B4-BE49-F238E27FC236}">
                <a16:creationId xmlns:a16="http://schemas.microsoft.com/office/drawing/2014/main" id="{D175986C-92C1-48F9-8A50-562A2795DC05}"/>
              </a:ext>
            </a:extLst>
          </p:cNvPr>
          <p:cNvSpPr txBox="1"/>
          <p:nvPr/>
        </p:nvSpPr>
        <p:spPr>
          <a:xfrm>
            <a:off x="592282" y="5105400"/>
            <a:ext cx="8001000" cy="584775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200" dirty="0">
                <a:latin typeface="NikoshBAN" pitchFamily="2" charset="0"/>
                <a:cs typeface="NikoshBAN" pitchFamily="2" charset="0"/>
              </a:rPr>
              <a:t>প্রচুরক হলো প্রদত্ত উপাত্তের মধ্যে যে সংখ্যা সর্বাধিকবার থাকে।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3">
            <a:extLst>
              <a:ext uri="{FF2B5EF4-FFF2-40B4-BE49-F238E27FC236}">
                <a16:creationId xmlns:a16="http://schemas.microsoft.com/office/drawing/2014/main" id="{F11F5283-C883-4469-889A-1DF656A13ED8}"/>
              </a:ext>
            </a:extLst>
          </p:cNvPr>
          <p:cNvSpPr txBox="1"/>
          <p:nvPr/>
        </p:nvSpPr>
        <p:spPr>
          <a:xfrm>
            <a:off x="993423" y="3455155"/>
            <a:ext cx="297180" cy="62484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3600" b="1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3">
            <a:extLst>
              <a:ext uri="{FF2B5EF4-FFF2-40B4-BE49-F238E27FC236}">
                <a16:creationId xmlns:a16="http://schemas.microsoft.com/office/drawing/2014/main" id="{60564B36-056C-46B6-8BB4-C1D773E80F7E}"/>
              </a:ext>
            </a:extLst>
          </p:cNvPr>
          <p:cNvSpPr txBox="1"/>
          <p:nvPr/>
        </p:nvSpPr>
        <p:spPr>
          <a:xfrm>
            <a:off x="6247519" y="3360648"/>
            <a:ext cx="297180" cy="62484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3600" b="1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AutoShape 2" descr="Image result for apple">
            <a:extLst>
              <a:ext uri="{FF2B5EF4-FFF2-40B4-BE49-F238E27FC236}">
                <a16:creationId xmlns:a16="http://schemas.microsoft.com/office/drawing/2014/main" id="{655B9410-3352-4FC9-9435-2F4D566DE623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AutoShape 4" descr="Image result for apple">
            <a:extLst>
              <a:ext uri="{FF2B5EF4-FFF2-40B4-BE49-F238E27FC236}">
                <a16:creationId xmlns:a16="http://schemas.microsoft.com/office/drawing/2014/main" id="{C37DF8B6-04B7-42D3-BE1E-B52A65402D00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AutoShape 6" descr="Image result for apple">
            <a:extLst>
              <a:ext uri="{FF2B5EF4-FFF2-40B4-BE49-F238E27FC236}">
                <a16:creationId xmlns:a16="http://schemas.microsoft.com/office/drawing/2014/main" id="{374286D8-B986-4B4D-984D-139C494675E3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" name="Picture 7">
            <a:extLst>
              <a:ext uri="{FF2B5EF4-FFF2-40B4-BE49-F238E27FC236}">
                <a16:creationId xmlns:a16="http://schemas.microsoft.com/office/drawing/2014/main" id="{1E5E084B-10F0-492B-9AEC-1D720E48EE5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/>
          <a:srcRect l="7149" t="518" r="8160" b="10605"/>
          <a:stretch>
            <a:fillRect/>
          </a:stretch>
        </p:blipFill>
        <p:spPr bwMode="auto">
          <a:xfrm>
            <a:off x="307975" y="1066765"/>
            <a:ext cx="1620838" cy="166350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1" name="AutoShape 9" descr="Image result for apple">
            <a:extLst>
              <a:ext uri="{FF2B5EF4-FFF2-40B4-BE49-F238E27FC236}">
                <a16:creationId xmlns:a16="http://schemas.microsoft.com/office/drawing/2014/main" id="{023B8B93-1242-4396-BA45-B89722DBEE1C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AutoShape 11" descr="Image result for apple">
            <a:extLst>
              <a:ext uri="{FF2B5EF4-FFF2-40B4-BE49-F238E27FC236}">
                <a16:creationId xmlns:a16="http://schemas.microsoft.com/office/drawing/2014/main" id="{B27982D3-01C7-432F-A31B-A5B63ED189FA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3" name="Picture 7">
            <a:extLst>
              <a:ext uri="{FF2B5EF4-FFF2-40B4-BE49-F238E27FC236}">
                <a16:creationId xmlns:a16="http://schemas.microsoft.com/office/drawing/2014/main" id="{E1F05850-E38D-4BBD-AA5C-616A257A968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/>
          <a:srcRect l="7149" t="518" r="8160" b="10605"/>
          <a:stretch>
            <a:fillRect/>
          </a:stretch>
        </p:blipFill>
        <p:spPr bwMode="auto">
          <a:xfrm>
            <a:off x="3280427" y="1150166"/>
            <a:ext cx="1614190" cy="165668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" name="Picture 7">
            <a:extLst>
              <a:ext uri="{FF2B5EF4-FFF2-40B4-BE49-F238E27FC236}">
                <a16:creationId xmlns:a16="http://schemas.microsoft.com/office/drawing/2014/main" id="{60F76890-1F06-43CE-9F65-80E1AB7725B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/>
          <a:srcRect l="7149" t="518" r="8160" b="10605"/>
          <a:stretch>
            <a:fillRect/>
          </a:stretch>
        </p:blipFill>
        <p:spPr bwMode="auto">
          <a:xfrm>
            <a:off x="4910659" y="1184385"/>
            <a:ext cx="1630237" cy="167315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" name="Picture 7">
            <a:extLst>
              <a:ext uri="{FF2B5EF4-FFF2-40B4-BE49-F238E27FC236}">
                <a16:creationId xmlns:a16="http://schemas.microsoft.com/office/drawing/2014/main" id="{E8CCDEB4-D405-415B-9D6F-36CB54A9077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/>
          <a:srcRect l="7149" t="518" r="8160" b="10605"/>
          <a:stretch>
            <a:fillRect/>
          </a:stretch>
        </p:blipFill>
        <p:spPr bwMode="auto">
          <a:xfrm>
            <a:off x="1771000" y="2695575"/>
            <a:ext cx="1831158" cy="187936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6" name="Picture 12">
            <a:extLst>
              <a:ext uri="{FF2B5EF4-FFF2-40B4-BE49-F238E27FC236}">
                <a16:creationId xmlns:a16="http://schemas.microsoft.com/office/drawing/2014/main" id="{8656826E-D7C0-4448-AD61-6AF7B845A2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7975" y="2747364"/>
            <a:ext cx="1491099" cy="1484472"/>
          </a:xfrm>
          <a:prstGeom prst="rect">
            <a:avLst/>
          </a:prstGeom>
          <a:noFill/>
          <a:ln>
            <a:noFill/>
          </a:ln>
          <a:effectLst/>
        </p:spPr>
      </p:pic>
      <p:pic>
        <p:nvPicPr>
          <p:cNvPr id="17" name="Picture 7">
            <a:extLst>
              <a:ext uri="{FF2B5EF4-FFF2-40B4-BE49-F238E27FC236}">
                <a16:creationId xmlns:a16="http://schemas.microsoft.com/office/drawing/2014/main" id="{B235006B-C87E-4950-8C68-BEEE56138C3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/>
          <a:srcRect l="7149" t="518" r="8160" b="10605"/>
          <a:stretch>
            <a:fillRect/>
          </a:stretch>
        </p:blipFill>
        <p:spPr bwMode="auto">
          <a:xfrm>
            <a:off x="5331940" y="2806849"/>
            <a:ext cx="1831158" cy="187936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8" name="Picture 12">
            <a:extLst>
              <a:ext uri="{FF2B5EF4-FFF2-40B4-BE49-F238E27FC236}">
                <a16:creationId xmlns:a16="http://schemas.microsoft.com/office/drawing/2014/main" id="{7CAE13DD-A93D-40AF-879E-4D832D9887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801360" y="1322377"/>
            <a:ext cx="1491099" cy="1484472"/>
          </a:xfrm>
          <a:prstGeom prst="rect">
            <a:avLst/>
          </a:prstGeom>
          <a:noFill/>
          <a:ln>
            <a:noFill/>
          </a:ln>
          <a:effectLst/>
        </p:spPr>
      </p:pic>
      <p:pic>
        <p:nvPicPr>
          <p:cNvPr id="19" name="Picture 12">
            <a:extLst>
              <a:ext uri="{FF2B5EF4-FFF2-40B4-BE49-F238E27FC236}">
                <a16:creationId xmlns:a16="http://schemas.microsoft.com/office/drawing/2014/main" id="{DD1CBBF4-9D32-467B-8E7D-77CD876197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012758" y="3032924"/>
            <a:ext cx="1491099" cy="1484472"/>
          </a:xfrm>
          <a:prstGeom prst="rect">
            <a:avLst/>
          </a:prstGeom>
          <a:noFill/>
          <a:ln>
            <a:noFill/>
          </a:ln>
          <a:effectLst/>
        </p:spPr>
      </p:pic>
      <p:pic>
        <p:nvPicPr>
          <p:cNvPr id="20" name="Picture 13">
            <a:extLst>
              <a:ext uri="{FF2B5EF4-FFF2-40B4-BE49-F238E27FC236}">
                <a16:creationId xmlns:a16="http://schemas.microsoft.com/office/drawing/2014/main" id="{2391ACF4-3EC4-48F3-B3EE-E7A2F0D244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05200" y="2960644"/>
            <a:ext cx="1898235" cy="1839956"/>
          </a:xfrm>
          <a:prstGeom prst="rect">
            <a:avLst/>
          </a:prstGeom>
          <a:noFill/>
          <a:ln>
            <a:noFill/>
          </a:ln>
          <a:effectLst/>
        </p:spPr>
      </p:pic>
      <p:pic>
        <p:nvPicPr>
          <p:cNvPr id="21" name="Picture 13">
            <a:extLst>
              <a:ext uri="{FF2B5EF4-FFF2-40B4-BE49-F238E27FC236}">
                <a16:creationId xmlns:a16="http://schemas.microsoft.com/office/drawing/2014/main" id="{396C5015-F5A5-4D26-A0DC-4B5702B235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801147" y="1184385"/>
            <a:ext cx="1792433" cy="1737402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22" name="TextBox 19">
            <a:extLst>
              <a:ext uri="{FF2B5EF4-FFF2-40B4-BE49-F238E27FC236}">
                <a16:creationId xmlns:a16="http://schemas.microsoft.com/office/drawing/2014/main" id="{28D4B3F8-5CBB-44F0-BB08-B0AEBF050F8B}"/>
              </a:ext>
            </a:extLst>
          </p:cNvPr>
          <p:cNvSpPr txBox="1"/>
          <p:nvPr/>
        </p:nvSpPr>
        <p:spPr>
          <a:xfrm>
            <a:off x="693311" y="196406"/>
            <a:ext cx="7315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এসো আমরা চিত্রটির দিক লক্ষ্য</a:t>
            </a:r>
            <a:r>
              <a:rPr lang="en-US" sz="4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করি </a:t>
            </a:r>
            <a:endParaRPr lang="en-US" sz="4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2899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3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3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3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3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3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3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3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3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3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3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3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3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3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10">
            <a:extLst>
              <a:ext uri="{FF2B5EF4-FFF2-40B4-BE49-F238E27FC236}">
                <a16:creationId xmlns:a16="http://schemas.microsoft.com/office/drawing/2014/main" id="{2E5CB0A7-225E-45AF-9FF0-718542E2356B}"/>
              </a:ext>
            </a:extLst>
          </p:cNvPr>
          <p:cNvSpPr txBox="1"/>
          <p:nvPr/>
        </p:nvSpPr>
        <p:spPr>
          <a:xfrm>
            <a:off x="609600" y="5892225"/>
            <a:ext cx="7893013" cy="584775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200" dirty="0">
                <a:latin typeface="NikoshBAN" pitchFamily="2" charset="0"/>
                <a:cs typeface="NikoshBAN" pitchFamily="2" charset="0"/>
              </a:rPr>
              <a:t>সর্বাধিকবার প্রদর্শিত উপাত্তকে প্রচুরক বলে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5">
            <a:extLst>
              <a:ext uri="{FF2B5EF4-FFF2-40B4-BE49-F238E27FC236}">
                <a16:creationId xmlns:a16="http://schemas.microsoft.com/office/drawing/2014/main" id="{93270504-EB7B-488E-BDE7-4286155620A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/>
          <a:srcRect t="33435" r="19314" b="-5017"/>
          <a:stretch>
            <a:fillRect/>
          </a:stretch>
        </p:blipFill>
        <p:spPr bwMode="auto">
          <a:xfrm>
            <a:off x="4775280" y="3306861"/>
            <a:ext cx="3886256" cy="260614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7" descr="Image result for খেলয়ার মেয়ে">
            <a:extLst>
              <a:ext uri="{FF2B5EF4-FFF2-40B4-BE49-F238E27FC236}">
                <a16:creationId xmlns:a16="http://schemas.microsoft.com/office/drawing/2014/main" id="{7C26536F-85C4-4427-A3F4-FC33B80D06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54498" y="1066799"/>
            <a:ext cx="3987468" cy="217610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Picture 9" descr="Image result for ক্রিকেট মেয়ে">
            <a:extLst>
              <a:ext uri="{FF2B5EF4-FFF2-40B4-BE49-F238E27FC236}">
                <a16:creationId xmlns:a16="http://schemas.microsoft.com/office/drawing/2014/main" id="{C6F3025A-80BE-403D-BBAB-6E6C4E5B5B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94321" y="1066798"/>
            <a:ext cx="3946506" cy="23717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Picture 11" descr="Image result for ফুটবল খেলার ছবি">
            <a:extLst>
              <a:ext uri="{FF2B5EF4-FFF2-40B4-BE49-F238E27FC236}">
                <a16:creationId xmlns:a16="http://schemas.microsoft.com/office/drawing/2014/main" id="{6783072A-8D11-4999-98F0-B2F00C88405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/>
          <a:srcRect l="6526" r="10767"/>
          <a:stretch>
            <a:fillRect/>
          </a:stretch>
        </p:blipFill>
        <p:spPr bwMode="auto">
          <a:xfrm>
            <a:off x="609600" y="3215194"/>
            <a:ext cx="3886200" cy="250142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TextBox 1">
            <a:extLst>
              <a:ext uri="{FF2B5EF4-FFF2-40B4-BE49-F238E27FC236}">
                <a16:creationId xmlns:a16="http://schemas.microsoft.com/office/drawing/2014/main" id="{543049DD-EB37-4505-9FA5-43A64520C7C1}"/>
              </a:ext>
            </a:extLst>
          </p:cNvPr>
          <p:cNvSpPr txBox="1"/>
          <p:nvPr/>
        </p:nvSpPr>
        <p:spPr>
          <a:xfrm>
            <a:off x="5562600" y="2126159"/>
            <a:ext cx="1905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8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প্রচুরক</a:t>
            </a:r>
            <a:endParaRPr lang="en-US" sz="48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7">
            <a:extLst>
              <a:ext uri="{FF2B5EF4-FFF2-40B4-BE49-F238E27FC236}">
                <a16:creationId xmlns:a16="http://schemas.microsoft.com/office/drawing/2014/main" id="{4BF2A6DB-D6A1-4B1D-B60F-930CF1429273}"/>
              </a:ext>
            </a:extLst>
          </p:cNvPr>
          <p:cNvSpPr txBox="1"/>
          <p:nvPr/>
        </p:nvSpPr>
        <p:spPr>
          <a:xfrm>
            <a:off x="1066800" y="381000"/>
            <a:ext cx="7315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এসো আমরা চিত্রটির দিক লক্ষ্য</a:t>
            </a:r>
            <a:r>
              <a:rPr lang="en-US" sz="3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করি </a:t>
            </a:r>
            <a:endParaRPr lang="en-US" sz="36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23110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13">
            <a:extLst>
              <a:ext uri="{FF2B5EF4-FFF2-40B4-BE49-F238E27FC236}">
                <a16:creationId xmlns:a16="http://schemas.microsoft.com/office/drawing/2014/main" id="{0D75D027-EBEA-4887-BA06-49FDA0D18A3D}"/>
              </a:ext>
            </a:extLst>
          </p:cNvPr>
          <p:cNvSpPr txBox="1"/>
          <p:nvPr/>
        </p:nvSpPr>
        <p:spPr>
          <a:xfrm>
            <a:off x="432969" y="3225225"/>
            <a:ext cx="7997190" cy="584775"/>
          </a:xfrm>
          <a:prstGeom prst="rect">
            <a:avLst/>
          </a:prstGeom>
          <a:solidFill>
            <a:schemeClr val="bg1"/>
          </a:solidFill>
          <a:ln w="1905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3200" dirty="0">
                <a:latin typeface="NikoshBAN" pitchFamily="2" charset="0"/>
                <a:cs typeface="NikoshBAN" pitchFamily="2" charset="0"/>
              </a:rPr>
              <a:t>উপা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ত্তের  সংখ্যা </a:t>
            </a:r>
            <a:r>
              <a:rPr lang="bn-IN" sz="3200" dirty="0">
                <a:latin typeface="NikoshBAN" pitchFamily="2" charset="0"/>
                <a:cs typeface="NikoshBAN" pitchFamily="2" charset="0"/>
              </a:rPr>
              <a:t>গুলোকে মানের 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উর্ধ্ব</a:t>
            </a:r>
            <a:r>
              <a:rPr lang="bn-IN" sz="3200" dirty="0">
                <a:latin typeface="NikoshBAN" pitchFamily="2" charset="0"/>
                <a:cs typeface="NikoshBAN" pitchFamily="2" charset="0"/>
              </a:rPr>
              <a:t>ক্রমানুসারে সাজিয়ে পাই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3">
            <a:extLst>
              <a:ext uri="{FF2B5EF4-FFF2-40B4-BE49-F238E27FC236}">
                <a16:creationId xmlns:a16="http://schemas.microsoft.com/office/drawing/2014/main" id="{33EBAAAA-7C7D-469A-93CC-D4116F3324D0}"/>
              </a:ext>
            </a:extLst>
          </p:cNvPr>
          <p:cNvSpPr txBox="1"/>
          <p:nvPr/>
        </p:nvSpPr>
        <p:spPr>
          <a:xfrm>
            <a:off x="2514600" y="5816025"/>
            <a:ext cx="3581400" cy="584775"/>
          </a:xfrm>
          <a:prstGeom prst="rect">
            <a:avLst/>
          </a:prstGeom>
          <a:solidFill>
            <a:schemeClr val="bg1"/>
          </a:solidFill>
          <a:ln w="1905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200" dirty="0">
                <a:latin typeface="NikoshBAN" pitchFamily="2" charset="0"/>
                <a:cs typeface="NikoshBAN" pitchFamily="2" charset="0"/>
              </a:rPr>
              <a:t>প্রচুরক  =            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Oval 21">
            <a:extLst>
              <a:ext uri="{FF2B5EF4-FFF2-40B4-BE49-F238E27FC236}">
                <a16:creationId xmlns:a16="http://schemas.microsoft.com/office/drawing/2014/main" id="{D75E0B41-2F45-4891-8012-DADC7A2DAFC5}"/>
              </a:ext>
            </a:extLst>
          </p:cNvPr>
          <p:cNvSpPr/>
          <p:nvPr/>
        </p:nvSpPr>
        <p:spPr>
          <a:xfrm>
            <a:off x="609600" y="2179320"/>
            <a:ext cx="800100" cy="720090"/>
          </a:xfrm>
          <a:prstGeom prst="ellipse">
            <a:avLst/>
          </a:prstGeom>
          <a:solidFill>
            <a:srgbClr val="00FF99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১৭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Oval 22">
            <a:extLst>
              <a:ext uri="{FF2B5EF4-FFF2-40B4-BE49-F238E27FC236}">
                <a16:creationId xmlns:a16="http://schemas.microsoft.com/office/drawing/2014/main" id="{8B5E118F-8718-4159-BF70-FBCD073B1C0A}"/>
              </a:ext>
            </a:extLst>
          </p:cNvPr>
          <p:cNvSpPr/>
          <p:nvPr/>
        </p:nvSpPr>
        <p:spPr>
          <a:xfrm>
            <a:off x="1508760" y="2186940"/>
            <a:ext cx="800100" cy="720090"/>
          </a:xfrm>
          <a:prstGeom prst="ellipse">
            <a:avLst/>
          </a:prstGeom>
          <a:solidFill>
            <a:srgbClr val="00FF99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১৫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Oval 23">
            <a:extLst>
              <a:ext uri="{FF2B5EF4-FFF2-40B4-BE49-F238E27FC236}">
                <a16:creationId xmlns:a16="http://schemas.microsoft.com/office/drawing/2014/main" id="{DD6DE42E-CB7D-4E3E-8C66-6F853DE84933}"/>
              </a:ext>
            </a:extLst>
          </p:cNvPr>
          <p:cNvSpPr/>
          <p:nvPr/>
        </p:nvSpPr>
        <p:spPr>
          <a:xfrm>
            <a:off x="2438400" y="2133600"/>
            <a:ext cx="800100" cy="720090"/>
          </a:xfrm>
          <a:prstGeom prst="ellipse">
            <a:avLst/>
          </a:prstGeom>
          <a:solidFill>
            <a:srgbClr val="00FF99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১১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Oval 24">
            <a:extLst>
              <a:ext uri="{FF2B5EF4-FFF2-40B4-BE49-F238E27FC236}">
                <a16:creationId xmlns:a16="http://schemas.microsoft.com/office/drawing/2014/main" id="{FADDE915-E5F2-4CDD-805A-60A9FEFB79C7}"/>
              </a:ext>
            </a:extLst>
          </p:cNvPr>
          <p:cNvSpPr/>
          <p:nvPr/>
        </p:nvSpPr>
        <p:spPr>
          <a:xfrm>
            <a:off x="3390900" y="2141220"/>
            <a:ext cx="800100" cy="720090"/>
          </a:xfrm>
          <a:prstGeom prst="ellipse">
            <a:avLst/>
          </a:prstGeom>
          <a:solidFill>
            <a:srgbClr val="00FF99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১৮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Oval 25">
            <a:extLst>
              <a:ext uri="{FF2B5EF4-FFF2-40B4-BE49-F238E27FC236}">
                <a16:creationId xmlns:a16="http://schemas.microsoft.com/office/drawing/2014/main" id="{004E05F1-6C27-4771-B07C-9686ED3D1D71}"/>
              </a:ext>
            </a:extLst>
          </p:cNvPr>
          <p:cNvSpPr/>
          <p:nvPr/>
        </p:nvSpPr>
        <p:spPr>
          <a:xfrm>
            <a:off x="5181600" y="2145030"/>
            <a:ext cx="800100" cy="720090"/>
          </a:xfrm>
          <a:prstGeom prst="ellipse">
            <a:avLst/>
          </a:prstGeom>
          <a:solidFill>
            <a:srgbClr val="00FF99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১৯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Oval 26">
            <a:extLst>
              <a:ext uri="{FF2B5EF4-FFF2-40B4-BE49-F238E27FC236}">
                <a16:creationId xmlns:a16="http://schemas.microsoft.com/office/drawing/2014/main" id="{5BD2861B-A7E3-40C0-B685-00E4AA82614C}"/>
              </a:ext>
            </a:extLst>
          </p:cNvPr>
          <p:cNvSpPr/>
          <p:nvPr/>
        </p:nvSpPr>
        <p:spPr>
          <a:xfrm>
            <a:off x="4305300" y="2145030"/>
            <a:ext cx="800100" cy="720090"/>
          </a:xfrm>
          <a:prstGeom prst="ellipse">
            <a:avLst/>
          </a:prstGeom>
          <a:solidFill>
            <a:srgbClr val="00FF99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১৩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Oval 27">
            <a:extLst>
              <a:ext uri="{FF2B5EF4-FFF2-40B4-BE49-F238E27FC236}">
                <a16:creationId xmlns:a16="http://schemas.microsoft.com/office/drawing/2014/main" id="{836317D5-72E8-4883-B896-D33E644246BA}"/>
              </a:ext>
            </a:extLst>
          </p:cNvPr>
          <p:cNvSpPr/>
          <p:nvPr/>
        </p:nvSpPr>
        <p:spPr>
          <a:xfrm>
            <a:off x="6096000" y="2179320"/>
            <a:ext cx="800100" cy="720090"/>
          </a:xfrm>
          <a:prstGeom prst="ellipse">
            <a:avLst/>
          </a:prstGeom>
          <a:solidFill>
            <a:srgbClr val="00FF99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১২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Oval 28">
            <a:extLst>
              <a:ext uri="{FF2B5EF4-FFF2-40B4-BE49-F238E27FC236}">
                <a16:creationId xmlns:a16="http://schemas.microsoft.com/office/drawing/2014/main" id="{D9531370-F7AC-47B5-9607-B4EE6C51E5A7}"/>
              </a:ext>
            </a:extLst>
          </p:cNvPr>
          <p:cNvSpPr/>
          <p:nvPr/>
        </p:nvSpPr>
        <p:spPr>
          <a:xfrm>
            <a:off x="7010400" y="2179320"/>
            <a:ext cx="800100" cy="720090"/>
          </a:xfrm>
          <a:prstGeom prst="ellipse">
            <a:avLst/>
          </a:prstGeom>
          <a:solidFill>
            <a:srgbClr val="00FF99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১৪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Oval 29">
            <a:extLst>
              <a:ext uri="{FF2B5EF4-FFF2-40B4-BE49-F238E27FC236}">
                <a16:creationId xmlns:a16="http://schemas.microsoft.com/office/drawing/2014/main" id="{2E7CA3A3-927D-4915-AD76-08A5FD4F6274}"/>
              </a:ext>
            </a:extLst>
          </p:cNvPr>
          <p:cNvSpPr/>
          <p:nvPr/>
        </p:nvSpPr>
        <p:spPr>
          <a:xfrm>
            <a:off x="7886700" y="2141220"/>
            <a:ext cx="800100" cy="720090"/>
          </a:xfrm>
          <a:prstGeom prst="ellipse">
            <a:avLst/>
          </a:prstGeom>
          <a:solidFill>
            <a:srgbClr val="00FF99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১৫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Rounded Rectangle 42">
            <a:extLst>
              <a:ext uri="{FF2B5EF4-FFF2-40B4-BE49-F238E27FC236}">
                <a16:creationId xmlns:a16="http://schemas.microsoft.com/office/drawing/2014/main" id="{C832E3EC-DA68-4746-9C02-4B4BDBF91CD9}"/>
              </a:ext>
            </a:extLst>
          </p:cNvPr>
          <p:cNvSpPr/>
          <p:nvPr/>
        </p:nvSpPr>
        <p:spPr>
          <a:xfrm>
            <a:off x="4234814" y="4495800"/>
            <a:ext cx="1746885" cy="914400"/>
          </a:xfrm>
          <a:prstGeom prst="roundRect">
            <a:avLst/>
          </a:prstGeom>
          <a:noFill/>
          <a:ln>
            <a:solidFill>
              <a:srgbClr val="070BA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Rectangle 14">
            <a:extLst>
              <a:ext uri="{FF2B5EF4-FFF2-40B4-BE49-F238E27FC236}">
                <a16:creationId xmlns:a16="http://schemas.microsoft.com/office/drawing/2014/main" id="{BE4818D6-DAD3-411A-BE41-49184A33FA69}"/>
              </a:ext>
            </a:extLst>
          </p:cNvPr>
          <p:cNvSpPr/>
          <p:nvPr/>
        </p:nvSpPr>
        <p:spPr>
          <a:xfrm>
            <a:off x="738390" y="685800"/>
            <a:ext cx="725356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5400" dirty="0">
                <a:latin typeface="NikoshBAN" pitchFamily="2" charset="0"/>
                <a:cs typeface="NikoshBAN" pitchFamily="2" charset="0"/>
              </a:rPr>
              <a:t>এসো </a:t>
            </a:r>
            <a:r>
              <a:rPr lang="bn-IN" sz="5400" dirty="0">
                <a:latin typeface="NikoshBAN" pitchFamily="2" charset="0"/>
                <a:cs typeface="NikoshBAN" pitchFamily="2" charset="0"/>
              </a:rPr>
              <a:t>উপা</a:t>
            </a:r>
            <a:r>
              <a:rPr lang="bn-BD" sz="5400" dirty="0">
                <a:latin typeface="NikoshBAN" pitchFamily="2" charset="0"/>
                <a:cs typeface="NikoshBAN" pitchFamily="2" charset="0"/>
              </a:rPr>
              <a:t>ত্তের  সংখ্যা গুলো দেখি  </a:t>
            </a:r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val="35338994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1.11111E-6 L 0.59791 0.35208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896" y="17593"/>
                                    </p:animMotion>
                                  </p:childTnLst>
                                </p:cTn>
                              </p:par>
                              <p:par>
                                <p:cTn id="12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3.7037E-6 L 0.29965 0.35092 " pathEditMode="relative" rAng="0" ptsTypes="AA">
                                      <p:cBhvr>
                                        <p:cTn id="1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983" y="17546"/>
                                    </p:animMotion>
                                  </p:childTnLst>
                                </p:cTn>
                              </p:par>
                              <p:par>
                                <p:cTn id="14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2.59259E-6 L -0.20209 0.36967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104" y="18472"/>
                                    </p:animMotion>
                                  </p:childTnLst>
                                </p:cTn>
                              </p:par>
                              <p:par>
                                <p:cTn id="16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3.33333E-6 L 0.38542 0.35764 " pathEditMode="relative" rAng="0" ptsTypes="AA">
                                      <p:cBhvr>
                                        <p:cTn id="1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271" y="17870"/>
                                    </p:animMotion>
                                  </p:childTnLst>
                                </p:cTn>
                              </p:par>
                              <p:par>
                                <p:cTn id="18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2.22222E-6 L -0.20625 0.35694 " pathEditMode="relative" rAng="0" ptsTypes="AA">
                                      <p:cBhvr>
                                        <p:cTn id="1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312" y="17847"/>
                                    </p:animMotion>
                                  </p:childTnLst>
                                </p:cTn>
                              </p:par>
                              <p:par>
                                <p:cTn id="20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2.22222E-6 L 0.29791 0.35694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896" y="17847"/>
                                    </p:animMotion>
                                  </p:childTnLst>
                                </p:cTn>
                              </p:par>
                              <p:par>
                                <p:cTn id="22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1.11111E-6 L -0.50209 0.35208 " pathEditMode="relative" rAng="0" ptsTypes="AA">
                                      <p:cBhvr>
                                        <p:cTn id="23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104" y="17593"/>
                                    </p:animMotion>
                                  </p:childTnLst>
                                </p:cTn>
                              </p:par>
                              <p:par>
                                <p:cTn id="24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1.11111E-6 L -0.40209 0.35208 " pathEditMode="relative" rAng="0" ptsTypes="AA">
                                      <p:cBhvr>
                                        <p:cTn id="25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104" y="17593"/>
                                    </p:animMotion>
                                  </p:childTnLst>
                                </p:cTn>
                              </p:par>
                              <p:par>
                                <p:cTn id="26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3.33333E-6 L -0.29792 0.35764 " pathEditMode="relative" rAng="0" ptsTypes="AA">
                                      <p:cBhvr>
                                        <p:cTn id="27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896" y="1787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9792 0.35764 L -0.32292 0.52431 " pathEditMode="relative" rAng="0" ptsTypes="AA">
                                      <p:cBhvr>
                                        <p:cTn id="41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50" y="8333"/>
                                    </p:animMotion>
                                  </p:childTnLst>
                                </p:cTn>
                              </p:par>
                              <p:par>
                                <p:cTn id="42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9965 0.35092 L 0.37465 0.51759 " pathEditMode="relative" rAng="0" ptsTypes="AA">
                                      <p:cBhvr>
                                        <p:cTn id="4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50" y="83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7" grpId="1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4" grpId="1" animBg="1"/>
      <p:bldP spid="15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98</TotalTime>
  <Words>336</Words>
  <Application>Microsoft Office PowerPoint</Application>
  <PresentationFormat>On-screen Show (4:3)</PresentationFormat>
  <Paragraphs>88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4" baseType="lpstr">
      <vt:lpstr>Arial</vt:lpstr>
      <vt:lpstr>Calibri</vt:lpstr>
      <vt:lpstr>Calibri Light</vt:lpstr>
      <vt:lpstr>NikoshBAN</vt:lpstr>
      <vt:lpstr>NikoshLightBAN</vt:lpstr>
      <vt:lpstr>Symbol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User</cp:lastModifiedBy>
  <cp:revision>17</cp:revision>
  <dcterms:created xsi:type="dcterms:W3CDTF">2018-05-29T17:22:28Z</dcterms:created>
  <dcterms:modified xsi:type="dcterms:W3CDTF">2018-05-30T01:21:01Z</dcterms:modified>
</cp:coreProperties>
</file>